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04" r:id="rId1"/>
    <p:sldMasterId id="2147483849" r:id="rId2"/>
    <p:sldMasterId id="2147483872" r:id="rId3"/>
    <p:sldMasterId id="2147483884" r:id="rId4"/>
  </p:sldMasterIdLst>
  <p:notesMasterIdLst>
    <p:notesMasterId r:id="rId25"/>
  </p:notesMasterIdLst>
  <p:handoutMasterIdLst>
    <p:handoutMasterId r:id="rId26"/>
  </p:handoutMasterIdLst>
  <p:sldIdLst>
    <p:sldId id="388" r:id="rId5"/>
    <p:sldId id="386" r:id="rId6"/>
    <p:sldId id="395" r:id="rId7"/>
    <p:sldId id="396" r:id="rId8"/>
    <p:sldId id="415" r:id="rId9"/>
    <p:sldId id="423" r:id="rId10"/>
    <p:sldId id="427" r:id="rId11"/>
    <p:sldId id="428" r:id="rId12"/>
    <p:sldId id="429" r:id="rId13"/>
    <p:sldId id="431" r:id="rId14"/>
    <p:sldId id="430" r:id="rId15"/>
    <p:sldId id="398" r:id="rId16"/>
    <p:sldId id="397" r:id="rId17"/>
    <p:sldId id="425" r:id="rId18"/>
    <p:sldId id="432" r:id="rId19"/>
    <p:sldId id="433" r:id="rId20"/>
    <p:sldId id="434" r:id="rId21"/>
    <p:sldId id="435" r:id="rId22"/>
    <p:sldId id="406" r:id="rId23"/>
    <p:sldId id="336" r:id="rId24"/>
  </p:sldIdLst>
  <p:sldSz cx="9144000" cy="5143500" type="screen16x9"/>
  <p:notesSz cx="6858000" cy="9144000"/>
  <p:embeddedFontLst>
    <p:embeddedFont>
      <p:font typeface="Futura Hv" panose="020B0702020204020204" charset="0"/>
      <p:regular r:id="rId27"/>
    </p:embeddedFont>
    <p:embeddedFont>
      <p:font typeface="Tahoma" panose="020B0604030504040204" pitchFamily="34" charset="0"/>
      <p:regular r:id="rId28"/>
      <p:bold r:id="rId29"/>
    </p:embeddedFont>
    <p:embeddedFont>
      <p:font typeface="Lucida Grande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Futura Bk" panose="020B0502020204020303" charset="0"/>
      <p:regular r:id="rId38"/>
      <p:bold r:id="rId39"/>
      <p:italic r:id="rId40"/>
    </p:embeddedFont>
    <p:embeddedFont>
      <p:font typeface="HP Simplified" panose="020B0604020202020204" charset="0"/>
      <p:regular r:id="rId41"/>
      <p:bold r:id="rId42"/>
      <p:italic r:id="rId43"/>
      <p:boldItalic r:id="rId44"/>
    </p:embeddedFont>
  </p:embeddedFontLst>
  <p:custDataLst>
    <p:tags r:id="rId4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3">
          <p15:clr>
            <a:srgbClr val="A4A3A4"/>
          </p15:clr>
        </p15:guide>
        <p15:guide id="2" orient="horz" pos="743">
          <p15:clr>
            <a:srgbClr val="A4A3A4"/>
          </p15:clr>
        </p15:guide>
        <p15:guide id="3" orient="horz" pos="893">
          <p15:clr>
            <a:srgbClr val="A4A3A4"/>
          </p15:clr>
        </p15:guide>
        <p15:guide id="4" orient="horz" pos="438">
          <p15:clr>
            <a:srgbClr val="A4A3A4"/>
          </p15:clr>
        </p15:guide>
        <p15:guide id="5" orient="horz" pos="1671">
          <p15:clr>
            <a:srgbClr val="A4A3A4"/>
          </p15:clr>
        </p15:guide>
        <p15:guide id="6" orient="horz" pos="2236">
          <p15:clr>
            <a:srgbClr val="A4A3A4"/>
          </p15:clr>
        </p15:guide>
        <p15:guide id="7" orient="horz" pos="146">
          <p15:clr>
            <a:srgbClr val="A4A3A4"/>
          </p15:clr>
        </p15:guide>
        <p15:guide id="8" orient="horz" pos="2443">
          <p15:clr>
            <a:srgbClr val="A4A3A4"/>
          </p15:clr>
        </p15:guide>
        <p15:guide id="9" pos="1794">
          <p15:clr>
            <a:srgbClr val="A4A3A4"/>
          </p15:clr>
        </p15:guide>
        <p15:guide id="10" pos="2736">
          <p15:clr>
            <a:srgbClr val="A4A3A4"/>
          </p15:clr>
        </p15:guide>
        <p15:guide id="11" pos="202">
          <p15:clr>
            <a:srgbClr val="A4A3A4"/>
          </p15:clr>
        </p15:guide>
        <p15:guide id="12" pos="5322">
          <p15:clr>
            <a:srgbClr val="A4A3A4"/>
          </p15:clr>
        </p15:guide>
        <p15:guide id="13" pos="5625">
          <p15:clr>
            <a:srgbClr val="A4A3A4"/>
          </p15:clr>
        </p15:guide>
        <p15:guide id="14" pos="2878">
          <p15:clr>
            <a:srgbClr val="A4A3A4"/>
          </p15:clr>
        </p15:guide>
        <p15:guide id="15" pos="3555">
          <p15:clr>
            <a:srgbClr val="A4A3A4"/>
          </p15:clr>
        </p15:guide>
        <p15:guide id="16" pos="1965">
          <p15:clr>
            <a:srgbClr val="A4A3A4"/>
          </p15:clr>
        </p15:guide>
        <p15:guide id="17" pos="3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ikh, Bhooshan (Global Analytics)" initials="PB(A" lastIdx="7" clrIdx="0">
    <p:extLst/>
  </p:cmAuthor>
  <p:cmAuthor id="2" name="Jackson, James (Enterprise Marketing)" initials="JJ(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C1FF"/>
    <a:srgbClr val="00A4EE"/>
    <a:srgbClr val="B9B8BB"/>
    <a:srgbClr val="01B0FF"/>
    <a:srgbClr val="0C559A"/>
    <a:srgbClr val="1A5D9D"/>
    <a:srgbClr val="0D5297"/>
    <a:srgbClr val="1098D2"/>
    <a:srgbClr val="FAAF3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97" autoAdjust="0"/>
    <p:restoredTop sz="94434" autoAdjust="0"/>
  </p:normalViewPr>
  <p:slideViewPr>
    <p:cSldViewPr snapToGrid="0">
      <p:cViewPr varScale="1">
        <p:scale>
          <a:sx n="98" d="100"/>
          <a:sy n="98" d="100"/>
        </p:scale>
        <p:origin x="438" y="90"/>
      </p:cViewPr>
      <p:guideLst>
        <p:guide orient="horz" pos="3083"/>
        <p:guide orient="horz" pos="743"/>
        <p:guide orient="horz" pos="893"/>
        <p:guide orient="horz" pos="438"/>
        <p:guide orient="horz" pos="1671"/>
        <p:guide orient="horz" pos="2236"/>
        <p:guide orient="horz" pos="146"/>
        <p:guide orient="horz" pos="2443"/>
        <p:guide pos="1794"/>
        <p:guide pos="2736"/>
        <p:guide pos="202"/>
        <p:guide pos="5322"/>
        <p:guide pos="5625"/>
        <p:guide pos="2878"/>
        <p:guide pos="3555"/>
        <p:guide pos="1965"/>
        <p:guide pos="3723"/>
      </p:guideLst>
    </p:cSldViewPr>
  </p:slideViewPr>
  <p:outlineViewPr>
    <p:cViewPr>
      <p:scale>
        <a:sx n="33" d="100"/>
        <a:sy n="33" d="100"/>
      </p:scale>
      <p:origin x="0" y="19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10/19/2015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10/19/2015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47" y="140826"/>
            <a:ext cx="1361952" cy="2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2518" cy="5143500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-3630" y="63782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197865"/>
            <a:ext cx="1399491" cy="24210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3513" y="96838"/>
            <a:ext cx="7239000" cy="4429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13369" y="1078430"/>
            <a:ext cx="8278244" cy="319108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15"/>
          <p:cNvSpPr>
            <a:spLocks/>
          </p:cNvSpPr>
          <p:nvPr userDrawn="1"/>
        </p:nvSpPr>
        <p:spPr>
          <a:xfrm>
            <a:off x="0" y="4710953"/>
            <a:ext cx="9144000" cy="432547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www.edureka.co/hadoop-admin</a:t>
            </a: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15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5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59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6823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88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8502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06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756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7169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7614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94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358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17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7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592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3041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>
              <a:defRPr>
                <a:solidFill>
                  <a:srgbClr val="000000"/>
                </a:solidFill>
                <a:latin typeface="+mn-lt"/>
              </a:defRPr>
            </a:lvl3pPr>
            <a:lvl4pPr>
              <a:defRPr>
                <a:solidFill>
                  <a:srgbClr val="000000"/>
                </a:solidFill>
                <a:latin typeface="+mn-lt"/>
              </a:defRPr>
            </a:lvl4pPr>
            <a:lvl5pPr>
              <a:defRPr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497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909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2264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299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158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562356"/>
            <a:ext cx="4019316" cy="37702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4" y="270149"/>
            <a:ext cx="4013649" cy="777136"/>
          </a:xfrm>
        </p:spPr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197186" y="1309879"/>
            <a:ext cx="5537932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0203" y="1309879"/>
            <a:ext cx="2542125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  <a:cs typeface="Futura Hv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48905" y="4746601"/>
            <a:ext cx="182186" cy="1248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smtClean="0">
                <a:solidFill>
                  <a:srgbClr val="C2C2C2"/>
                </a:solidFill>
                <a:latin typeface="Futura Bk"/>
              </a:defRPr>
            </a:lvl1pPr>
          </a:lstStyle>
          <a:p>
            <a:pPr marL="190800" indent="-190800">
              <a:lnSpc>
                <a:spcPts val="1000"/>
              </a:lnSpc>
            </a:pPr>
            <a:fld id="{33088DE5-1DDF-C242-AF39-BA25983D68D6}" type="slidenum">
              <a:rPr/>
              <a:pPr marL="190800" indent="-190800">
                <a:lnSpc>
                  <a:spcPts val="100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7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vmlDrawing" Target="../drawings/vmlDrawing2.v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ags" Target="../tags/tag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vmlDrawing" Target="../drawings/vmlDrawing4.v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oleObject" Target="../embeddings/oleObject4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116602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73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4" r:id="rId2"/>
    <p:sldLayoutId id="2147483833" r:id="rId3"/>
    <p:sldLayoutId id="2147483837" r:id="rId4"/>
    <p:sldLayoutId id="2147483809" r:id="rId5"/>
    <p:sldLayoutId id="2147483838" r:id="rId6"/>
    <p:sldLayoutId id="2147483823" r:id="rId7"/>
    <p:sldLayoutId id="2147483824" r:id="rId8"/>
    <p:sldLayoutId id="2147483825" r:id="rId9"/>
    <p:sldLayoutId id="214748389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5807181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15" name="think-cell Slide" r:id="rId13" imgW="360" imgH="360" progId="">
                  <p:embed/>
                </p:oleObj>
              </mc:Choice>
              <mc:Fallback>
                <p:oleObj name="think-cell Slide" r:id="rId13" imgW="360" imgH="360" progId="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93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42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78305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6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31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j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j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hadoop.apache.org/docs/stable2/hadoop-yarn/hadoop-yarn-site/HDFSHighAvailabilityWithNFS.html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368203"/>
            <a:ext cx="9144000" cy="995076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Hadoop : A Highly Available and Secure Enterprise 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Data Warehousing </a:t>
            </a:r>
            <a:r>
              <a:rPr lang="en-US" sz="2800" b="1" dirty="0"/>
              <a:t>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720" y="598658"/>
            <a:ext cx="3689970" cy="290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5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447372" y="4650261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Availability</a:t>
            </a: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57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Maintaining High Availability 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6620" y="733078"/>
            <a:ext cx="89473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Distributed Computing, </a:t>
            </a: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failure is a norm, which means YARN should have acceptable amount of </a:t>
            </a: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availability</a:t>
            </a:r>
            <a:endParaRPr lang="en-US" sz="14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3416" y="4417455"/>
            <a:ext cx="3176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NameNode - No Horizontal Scale</a:t>
            </a:r>
            <a:endParaRPr lang="en-IN" sz="1200" b="1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5259" y="4398878"/>
            <a:ext cx="3176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NameNode - No High Availability</a:t>
            </a:r>
            <a:endParaRPr lang="en-IN" sz="1200" b="1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442668" y="1432823"/>
            <a:ext cx="2887847" cy="2549030"/>
            <a:chOff x="5646553" y="1047750"/>
            <a:chExt cx="2887847" cy="2549030"/>
          </a:xfrm>
        </p:grpSpPr>
        <p:grpSp>
          <p:nvGrpSpPr>
            <p:cNvPr id="28" name="Group 27"/>
            <p:cNvGrpSpPr/>
            <p:nvPr/>
          </p:nvGrpSpPr>
          <p:grpSpPr>
            <a:xfrm>
              <a:off x="5977458" y="1047750"/>
              <a:ext cx="2556942" cy="2549030"/>
              <a:chOff x="5977458" y="1047750"/>
              <a:chExt cx="2556942" cy="2549030"/>
            </a:xfrm>
          </p:grpSpPr>
          <p:pic>
            <p:nvPicPr>
              <p:cNvPr id="30" name="Picture 29" descr="PPT_Hadoop cluster-7.jpg"/>
              <p:cNvPicPr>
                <a:picLocks noChangeAspect="1"/>
              </p:cNvPicPr>
              <p:nvPr/>
            </p:nvPicPr>
            <p:blipFill rotWithShape="1">
              <a:blip r:embed="rId2" cstate="print"/>
              <a:srcRect l="10138" t="28507" r="66326" b="49208"/>
              <a:stretch/>
            </p:blipFill>
            <p:spPr>
              <a:xfrm>
                <a:off x="6907940" y="2404043"/>
                <a:ext cx="1626460" cy="1192737"/>
              </a:xfrm>
              <a:prstGeom prst="rect">
                <a:avLst/>
              </a:prstGeom>
            </p:spPr>
          </p:pic>
          <p:pic>
            <p:nvPicPr>
              <p:cNvPr id="31" name="Picture 30" descr="PPT_Hadoop cluster-7.jpg"/>
              <p:cNvPicPr>
                <a:picLocks noChangeAspect="1"/>
              </p:cNvPicPr>
              <p:nvPr/>
            </p:nvPicPr>
            <p:blipFill rotWithShape="1">
              <a:blip r:embed="rId2" cstate="print"/>
              <a:srcRect l="10138" t="28507" r="66326" b="49208"/>
              <a:stretch/>
            </p:blipFill>
            <p:spPr>
              <a:xfrm>
                <a:off x="6907940" y="1047750"/>
                <a:ext cx="1626460" cy="1192737"/>
              </a:xfrm>
              <a:prstGeom prst="rect">
                <a:avLst/>
              </a:prstGeom>
            </p:spPr>
          </p:pic>
          <p:sp>
            <p:nvSpPr>
              <p:cNvPr id="32" name="Curved Right Arrow 31"/>
              <p:cNvSpPr/>
              <p:nvPr/>
            </p:nvSpPr>
            <p:spPr>
              <a:xfrm flipV="1">
                <a:off x="5977458" y="1315543"/>
                <a:ext cx="1245459" cy="1871294"/>
              </a:xfrm>
              <a:prstGeom prst="curvedRightArrow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206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4-Point Star 32"/>
              <p:cNvSpPr/>
              <p:nvPr/>
            </p:nvSpPr>
            <p:spPr>
              <a:xfrm rot="8392582" flipV="1">
                <a:off x="7449514" y="2758148"/>
                <a:ext cx="703796" cy="666915"/>
              </a:xfrm>
              <a:prstGeom prst="star4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4-Point Star 33"/>
              <p:cNvSpPr/>
              <p:nvPr/>
            </p:nvSpPr>
            <p:spPr>
              <a:xfrm rot="5753916" flipV="1">
                <a:off x="7393614" y="2750277"/>
                <a:ext cx="793134" cy="666915"/>
              </a:xfrm>
              <a:prstGeom prst="star4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4-Point Star 28"/>
            <p:cNvSpPr/>
            <p:nvPr/>
          </p:nvSpPr>
          <p:spPr>
            <a:xfrm rot="8392582" flipV="1">
              <a:off x="5646553" y="2070586"/>
              <a:ext cx="703796" cy="666915"/>
            </a:xfrm>
            <a:prstGeom prst="star4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6455" y="1146016"/>
            <a:ext cx="4256183" cy="3234257"/>
            <a:chOff x="381000" y="1047750"/>
            <a:chExt cx="4256183" cy="3234257"/>
          </a:xfrm>
        </p:grpSpPr>
        <p:sp>
          <p:nvSpPr>
            <p:cNvPr id="13" name="Flowchart: Magnetic Disk 12"/>
            <p:cNvSpPr/>
            <p:nvPr/>
          </p:nvSpPr>
          <p:spPr>
            <a:xfrm>
              <a:off x="381000" y="3054281"/>
              <a:ext cx="762000" cy="1227726"/>
            </a:xfrm>
            <a:prstGeom prst="flowChartMagneticDisk">
              <a:avLst/>
            </a:prstGeom>
            <a:gradFill>
              <a:gsLst>
                <a:gs pos="0">
                  <a:srgbClr val="0070C0"/>
                </a:gs>
                <a:gs pos="100000">
                  <a:srgbClr val="002642"/>
                </a:gs>
              </a:gsLst>
              <a:lin ang="5400000" scaled="1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</a:t>
              </a:r>
            </a:p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Node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1453888" y="3054281"/>
              <a:ext cx="762000" cy="1227726"/>
            </a:xfrm>
            <a:prstGeom prst="flowChartMagneticDisk">
              <a:avLst/>
            </a:prstGeom>
            <a:gradFill>
              <a:gsLst>
                <a:gs pos="0">
                  <a:srgbClr val="0070C0"/>
                </a:gs>
                <a:gs pos="100000">
                  <a:srgbClr val="002642"/>
                </a:gs>
              </a:gsLst>
              <a:lin ang="5400000" scaled="1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</a:t>
              </a:r>
            </a:p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Node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749288" y="3054281"/>
              <a:ext cx="762000" cy="1227726"/>
            </a:xfrm>
            <a:prstGeom prst="flowChartMagneticDisk">
              <a:avLst/>
            </a:prstGeom>
            <a:gradFill>
              <a:gsLst>
                <a:gs pos="0">
                  <a:srgbClr val="0070C0"/>
                </a:gs>
                <a:gs pos="100000">
                  <a:srgbClr val="002642"/>
                </a:gs>
              </a:gsLst>
              <a:lin ang="5400000" scaled="1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</a:t>
              </a:r>
            </a:p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Node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15888" y="3452700"/>
              <a:ext cx="6071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….</a:t>
              </a:r>
              <a:endParaRPr lang="en-IN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68088" y="1047750"/>
              <a:ext cx="828270" cy="464624"/>
            </a:xfrm>
            <a:prstGeom prst="roundRect">
              <a:avLst/>
            </a:prstGeom>
            <a:gradFill>
              <a:gsLst>
                <a:gs pos="0">
                  <a:srgbClr val="0070C0"/>
                </a:gs>
                <a:gs pos="100000">
                  <a:srgbClr val="002642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Client</a:t>
              </a:r>
              <a:endParaRPr lang="en-IN" sz="17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80332" y="1200150"/>
              <a:ext cx="159998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get Block Locations</a:t>
              </a:r>
              <a:endParaRPr lang="en-IN" sz="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9" name="Straight Arrow Connector 18"/>
            <p:cNvCxnSpPr>
              <a:stCxn id="17" idx="2"/>
              <a:endCxn id="15" idx="1"/>
            </p:cNvCxnSpPr>
            <p:nvPr/>
          </p:nvCxnSpPr>
          <p:spPr>
            <a:xfrm>
              <a:off x="1182223" y="1512374"/>
              <a:ext cx="1948065" cy="15419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756243" y="2657966"/>
              <a:ext cx="10692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Read Data</a:t>
              </a:r>
              <a:endParaRPr lang="en-IN" sz="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1" name="Straight Arrow Connector 20"/>
            <p:cNvCxnSpPr>
              <a:stCxn id="17" idx="2"/>
              <a:endCxn id="13" idx="1"/>
            </p:cNvCxnSpPr>
            <p:nvPr/>
          </p:nvCxnSpPr>
          <p:spPr>
            <a:xfrm flipH="1">
              <a:off x="762000" y="1512374"/>
              <a:ext cx="420223" cy="15419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2"/>
              <a:endCxn id="14" idx="1"/>
            </p:cNvCxnSpPr>
            <p:nvPr/>
          </p:nvCxnSpPr>
          <p:spPr>
            <a:xfrm>
              <a:off x="1182223" y="1512374"/>
              <a:ext cx="652665" cy="15419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2749288" y="1795915"/>
              <a:ext cx="1887895" cy="911966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49288" y="1913911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NameNode</a:t>
              </a:r>
              <a:endParaRPr lang="en-IN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>
              <a:off x="3780318" y="1794436"/>
              <a:ext cx="733373" cy="51502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NS</a:t>
              </a:r>
              <a:endParaRPr lang="en-IN" sz="1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931235" y="2436143"/>
              <a:ext cx="1524000" cy="202334"/>
            </a:xfrm>
            <a:prstGeom prst="rect">
              <a:avLst/>
            </a:prstGeom>
            <a:solidFill>
              <a:srgbClr val="0026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Block Management</a:t>
              </a:r>
              <a:endParaRPr lang="en-IN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17" idx="3"/>
              <a:endCxn id="23" idx="0"/>
            </p:cNvCxnSpPr>
            <p:nvPr/>
          </p:nvCxnSpPr>
          <p:spPr>
            <a:xfrm>
              <a:off x="1596358" y="1280062"/>
              <a:ext cx="2096878" cy="5158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029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512" y="96838"/>
            <a:ext cx="8550829" cy="442912"/>
          </a:xfrm>
        </p:spPr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NameNode: Single Point of Failure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21" name="object 4"/>
          <p:cNvSpPr/>
          <p:nvPr/>
        </p:nvSpPr>
        <p:spPr>
          <a:xfrm>
            <a:off x="3424428" y="1949195"/>
            <a:ext cx="1295400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2" name="object 5"/>
          <p:cNvSpPr/>
          <p:nvPr/>
        </p:nvSpPr>
        <p:spPr>
          <a:xfrm>
            <a:off x="3582161" y="2027047"/>
            <a:ext cx="1094740" cy="120650"/>
          </a:xfrm>
          <a:custGeom>
            <a:avLst/>
            <a:gdLst/>
            <a:ahLst/>
            <a:cxnLst/>
            <a:rect l="l" t="t" r="r" b="b"/>
            <a:pathLst>
              <a:path w="1094739" h="120650">
                <a:moveTo>
                  <a:pt x="102997" y="0"/>
                </a:moveTo>
                <a:lnTo>
                  <a:pt x="0" y="60070"/>
                </a:lnTo>
                <a:lnTo>
                  <a:pt x="102997" y="120141"/>
                </a:lnTo>
                <a:lnTo>
                  <a:pt x="110998" y="118109"/>
                </a:lnTo>
                <a:lnTo>
                  <a:pt x="114553" y="111886"/>
                </a:lnTo>
                <a:lnTo>
                  <a:pt x="118110" y="105790"/>
                </a:lnTo>
                <a:lnTo>
                  <a:pt x="116077" y="97789"/>
                </a:lnTo>
                <a:lnTo>
                  <a:pt x="109854" y="94233"/>
                </a:lnTo>
                <a:lnTo>
                  <a:pt x="73496" y="73025"/>
                </a:lnTo>
                <a:lnTo>
                  <a:pt x="25653" y="73025"/>
                </a:lnTo>
                <a:lnTo>
                  <a:pt x="25653" y="47116"/>
                </a:lnTo>
                <a:lnTo>
                  <a:pt x="73496" y="47116"/>
                </a:lnTo>
                <a:lnTo>
                  <a:pt x="109854" y="25907"/>
                </a:lnTo>
                <a:lnTo>
                  <a:pt x="116077" y="22351"/>
                </a:lnTo>
                <a:lnTo>
                  <a:pt x="118110" y="14350"/>
                </a:lnTo>
                <a:lnTo>
                  <a:pt x="114553" y="8254"/>
                </a:lnTo>
                <a:lnTo>
                  <a:pt x="110998" y="2031"/>
                </a:lnTo>
                <a:lnTo>
                  <a:pt x="102997" y="0"/>
                </a:lnTo>
                <a:close/>
              </a:path>
              <a:path w="1094739" h="120650">
                <a:moveTo>
                  <a:pt x="73496" y="47116"/>
                </a:moveTo>
                <a:lnTo>
                  <a:pt x="25653" y="47116"/>
                </a:lnTo>
                <a:lnTo>
                  <a:pt x="25653" y="73025"/>
                </a:lnTo>
                <a:lnTo>
                  <a:pt x="73496" y="73025"/>
                </a:lnTo>
                <a:lnTo>
                  <a:pt x="70448" y="71246"/>
                </a:lnTo>
                <a:lnTo>
                  <a:pt x="32130" y="71246"/>
                </a:lnTo>
                <a:lnTo>
                  <a:pt x="32130" y="48894"/>
                </a:lnTo>
                <a:lnTo>
                  <a:pt x="70448" y="48894"/>
                </a:lnTo>
                <a:lnTo>
                  <a:pt x="73496" y="47116"/>
                </a:lnTo>
                <a:close/>
              </a:path>
              <a:path w="1094739" h="120650">
                <a:moveTo>
                  <a:pt x="1094486" y="47116"/>
                </a:moveTo>
                <a:lnTo>
                  <a:pt x="73496" y="47116"/>
                </a:lnTo>
                <a:lnTo>
                  <a:pt x="51289" y="60070"/>
                </a:lnTo>
                <a:lnTo>
                  <a:pt x="73496" y="73025"/>
                </a:lnTo>
                <a:lnTo>
                  <a:pt x="1094486" y="73025"/>
                </a:lnTo>
                <a:lnTo>
                  <a:pt x="1094486" y="47116"/>
                </a:lnTo>
                <a:close/>
              </a:path>
              <a:path w="1094739" h="120650">
                <a:moveTo>
                  <a:pt x="32130" y="48894"/>
                </a:moveTo>
                <a:lnTo>
                  <a:pt x="32130" y="71246"/>
                </a:lnTo>
                <a:lnTo>
                  <a:pt x="51289" y="60070"/>
                </a:lnTo>
                <a:lnTo>
                  <a:pt x="32130" y="48894"/>
                </a:lnTo>
                <a:close/>
              </a:path>
              <a:path w="1094739" h="120650">
                <a:moveTo>
                  <a:pt x="51289" y="60070"/>
                </a:moveTo>
                <a:lnTo>
                  <a:pt x="32130" y="71246"/>
                </a:lnTo>
                <a:lnTo>
                  <a:pt x="70448" y="71246"/>
                </a:lnTo>
                <a:lnTo>
                  <a:pt x="51289" y="60070"/>
                </a:lnTo>
                <a:close/>
              </a:path>
              <a:path w="1094739" h="120650">
                <a:moveTo>
                  <a:pt x="70448" y="48894"/>
                </a:moveTo>
                <a:lnTo>
                  <a:pt x="32130" y="48894"/>
                </a:lnTo>
                <a:lnTo>
                  <a:pt x="51289" y="60070"/>
                </a:lnTo>
                <a:lnTo>
                  <a:pt x="70448" y="4889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3" name="object 6"/>
          <p:cNvSpPr/>
          <p:nvPr/>
        </p:nvSpPr>
        <p:spPr>
          <a:xfrm>
            <a:off x="4620767" y="2060448"/>
            <a:ext cx="464820" cy="1232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4" name="object 7"/>
          <p:cNvSpPr/>
          <p:nvPr/>
        </p:nvSpPr>
        <p:spPr>
          <a:xfrm>
            <a:off x="4676394" y="2087117"/>
            <a:ext cx="354330" cy="1130935"/>
          </a:xfrm>
          <a:custGeom>
            <a:avLst/>
            <a:gdLst/>
            <a:ahLst/>
            <a:cxnLst/>
            <a:rect l="l" t="t" r="r" b="b"/>
            <a:pathLst>
              <a:path w="354329" h="1130935">
                <a:moveTo>
                  <a:pt x="0" y="0"/>
                </a:moveTo>
                <a:lnTo>
                  <a:pt x="354329" y="1130681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5" name="object 51"/>
          <p:cNvSpPr/>
          <p:nvPr/>
        </p:nvSpPr>
        <p:spPr>
          <a:xfrm>
            <a:off x="5146547" y="3243072"/>
            <a:ext cx="1193291" cy="6720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6" name="object 52"/>
          <p:cNvSpPr/>
          <p:nvPr/>
        </p:nvSpPr>
        <p:spPr>
          <a:xfrm>
            <a:off x="4956047" y="3215639"/>
            <a:ext cx="1546859" cy="632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7" name="object 53"/>
          <p:cNvSpPr txBox="1"/>
          <p:nvPr/>
        </p:nvSpPr>
        <p:spPr>
          <a:xfrm>
            <a:off x="5305494" y="3311975"/>
            <a:ext cx="237744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210"/>
              </a:spcBef>
            </a:pPr>
            <a:r>
              <a:rPr sz="1400" spc="-5" dirty="0" smtClean="0">
                <a:solidFill>
                  <a:srgbClr val="252525"/>
                </a:solidFill>
                <a:latin typeface="Tahoma"/>
                <a:cs typeface="Tahoma"/>
              </a:rPr>
              <a:t>Sec</a:t>
            </a:r>
            <a:r>
              <a:rPr sz="1400" dirty="0" smtClean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5" dirty="0" smtClean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400" dirty="0" smtClean="0">
                <a:solidFill>
                  <a:srgbClr val="252525"/>
                </a:solidFill>
                <a:latin typeface="Tahoma"/>
                <a:cs typeface="Tahoma"/>
              </a:rPr>
              <a:t>da</a:t>
            </a:r>
            <a:r>
              <a:rPr sz="1400" spc="-10" dirty="0" smtClean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dirty="0" smtClean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meNode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28" name="object 55"/>
          <p:cNvSpPr/>
          <p:nvPr/>
        </p:nvSpPr>
        <p:spPr>
          <a:xfrm>
            <a:off x="5091684" y="1647444"/>
            <a:ext cx="1392936" cy="5151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9" name="object 56"/>
          <p:cNvSpPr/>
          <p:nvPr/>
        </p:nvSpPr>
        <p:spPr>
          <a:xfrm>
            <a:off x="5205984" y="1702307"/>
            <a:ext cx="1164336" cy="4587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0" name="object 58"/>
          <p:cNvSpPr txBox="1"/>
          <p:nvPr/>
        </p:nvSpPr>
        <p:spPr>
          <a:xfrm>
            <a:off x="5343905" y="1778126"/>
            <a:ext cx="890269" cy="221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meNode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31" name="object 59"/>
          <p:cNvSpPr/>
          <p:nvPr/>
        </p:nvSpPr>
        <p:spPr>
          <a:xfrm>
            <a:off x="5338571" y="2078735"/>
            <a:ext cx="315467" cy="13030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2" name="object 61"/>
          <p:cNvSpPr/>
          <p:nvPr/>
        </p:nvSpPr>
        <p:spPr>
          <a:xfrm>
            <a:off x="5873496" y="1962911"/>
            <a:ext cx="315467" cy="13030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3" name="object 64"/>
          <p:cNvSpPr/>
          <p:nvPr/>
        </p:nvSpPr>
        <p:spPr>
          <a:xfrm>
            <a:off x="5090921" y="962405"/>
            <a:ext cx="1371600" cy="568960"/>
          </a:xfrm>
          <a:custGeom>
            <a:avLst/>
            <a:gdLst/>
            <a:ahLst/>
            <a:cxnLst/>
            <a:rect l="l" t="t" r="r" b="b"/>
            <a:pathLst>
              <a:path w="1371600" h="568960">
                <a:moveTo>
                  <a:pt x="0" y="568451"/>
                </a:moveTo>
                <a:lnTo>
                  <a:pt x="1371600" y="568451"/>
                </a:lnTo>
                <a:lnTo>
                  <a:pt x="137160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25908">
            <a:solidFill>
              <a:srgbClr val="5C5C5C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4" name="object 65"/>
          <p:cNvSpPr/>
          <p:nvPr/>
        </p:nvSpPr>
        <p:spPr>
          <a:xfrm>
            <a:off x="5292852" y="1039367"/>
            <a:ext cx="937260" cy="0"/>
          </a:xfrm>
          <a:custGeom>
            <a:avLst/>
            <a:gdLst/>
            <a:ahLst/>
            <a:cxnLst/>
            <a:rect l="l" t="t" r="r" b="b"/>
            <a:pathLst>
              <a:path w="937260">
                <a:moveTo>
                  <a:pt x="937006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242424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5" name="object 66"/>
          <p:cNvSpPr/>
          <p:nvPr/>
        </p:nvSpPr>
        <p:spPr>
          <a:xfrm>
            <a:off x="5158740" y="1179575"/>
            <a:ext cx="1207770" cy="0"/>
          </a:xfrm>
          <a:custGeom>
            <a:avLst/>
            <a:gdLst/>
            <a:ahLst/>
            <a:cxnLst/>
            <a:rect l="l" t="t" r="r" b="b"/>
            <a:pathLst>
              <a:path w="1207770">
                <a:moveTo>
                  <a:pt x="1207389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242424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6" name="object 67"/>
          <p:cNvSpPr/>
          <p:nvPr/>
        </p:nvSpPr>
        <p:spPr>
          <a:xfrm>
            <a:off x="5292852" y="1319783"/>
            <a:ext cx="937260" cy="0"/>
          </a:xfrm>
          <a:custGeom>
            <a:avLst/>
            <a:gdLst/>
            <a:ahLst/>
            <a:cxnLst/>
            <a:rect l="l" t="t" r="r" b="b"/>
            <a:pathLst>
              <a:path w="937260">
                <a:moveTo>
                  <a:pt x="937006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242424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7" name="object 68"/>
          <p:cNvSpPr/>
          <p:nvPr/>
        </p:nvSpPr>
        <p:spPr>
          <a:xfrm>
            <a:off x="5158740" y="1459991"/>
            <a:ext cx="1207770" cy="0"/>
          </a:xfrm>
          <a:custGeom>
            <a:avLst/>
            <a:gdLst/>
            <a:ahLst/>
            <a:cxnLst/>
            <a:rect l="l" t="t" r="r" b="b"/>
            <a:pathLst>
              <a:path w="1207770">
                <a:moveTo>
                  <a:pt x="1207389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242424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8" name="object 69"/>
          <p:cNvSpPr/>
          <p:nvPr/>
        </p:nvSpPr>
        <p:spPr>
          <a:xfrm>
            <a:off x="6635495" y="3674364"/>
            <a:ext cx="1036320" cy="7924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9" name="object 70"/>
          <p:cNvSpPr/>
          <p:nvPr/>
        </p:nvSpPr>
        <p:spPr>
          <a:xfrm>
            <a:off x="6682740" y="3701796"/>
            <a:ext cx="941831" cy="6980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0" name="object 71"/>
          <p:cNvSpPr/>
          <p:nvPr/>
        </p:nvSpPr>
        <p:spPr>
          <a:xfrm>
            <a:off x="6682740" y="3820795"/>
            <a:ext cx="810895" cy="579120"/>
          </a:xfrm>
          <a:custGeom>
            <a:avLst/>
            <a:gdLst/>
            <a:ahLst/>
            <a:cxnLst/>
            <a:rect l="l" t="t" r="r" b="b"/>
            <a:pathLst>
              <a:path w="810895" h="579120">
                <a:moveTo>
                  <a:pt x="0" y="0"/>
                </a:moveTo>
                <a:lnTo>
                  <a:pt x="810767" y="0"/>
                </a:lnTo>
                <a:lnTo>
                  <a:pt x="810767" y="464642"/>
                </a:lnTo>
                <a:lnTo>
                  <a:pt x="752899" y="465927"/>
                </a:lnTo>
                <a:lnTo>
                  <a:pt x="700503" y="469558"/>
                </a:lnTo>
                <a:lnTo>
                  <a:pt x="652972" y="475200"/>
                </a:lnTo>
                <a:lnTo>
                  <a:pt x="609697" y="482518"/>
                </a:lnTo>
                <a:lnTo>
                  <a:pt x="570071" y="491177"/>
                </a:lnTo>
                <a:lnTo>
                  <a:pt x="499331" y="511177"/>
                </a:lnTo>
                <a:lnTo>
                  <a:pt x="435889" y="532517"/>
                </a:lnTo>
                <a:lnTo>
                  <a:pt x="405383" y="542851"/>
                </a:lnTo>
                <a:lnTo>
                  <a:pt x="343765" y="561175"/>
                </a:lnTo>
                <a:lnTo>
                  <a:pt x="277282" y="574135"/>
                </a:lnTo>
                <a:lnTo>
                  <a:pt x="201070" y="579051"/>
                </a:lnTo>
                <a:lnTo>
                  <a:pt x="157795" y="577655"/>
                </a:lnTo>
                <a:lnTo>
                  <a:pt x="110264" y="573242"/>
                </a:lnTo>
                <a:lnTo>
                  <a:pt x="57868" y="565476"/>
                </a:lnTo>
                <a:lnTo>
                  <a:pt x="0" y="55402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974707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1" name="object 72"/>
          <p:cNvSpPr/>
          <p:nvPr/>
        </p:nvSpPr>
        <p:spPr>
          <a:xfrm>
            <a:off x="6749542" y="3760596"/>
            <a:ext cx="805815" cy="470534"/>
          </a:xfrm>
          <a:custGeom>
            <a:avLst/>
            <a:gdLst/>
            <a:ahLst/>
            <a:cxnLst/>
            <a:rect l="l" t="t" r="r" b="b"/>
            <a:pathLst>
              <a:path w="805815" h="470535">
                <a:moveTo>
                  <a:pt x="0" y="60197"/>
                </a:moveTo>
                <a:lnTo>
                  <a:pt x="0" y="0"/>
                </a:lnTo>
                <a:lnTo>
                  <a:pt x="805306" y="0"/>
                </a:lnTo>
                <a:lnTo>
                  <a:pt x="805306" y="467525"/>
                </a:lnTo>
                <a:lnTo>
                  <a:pt x="786579" y="467883"/>
                </a:lnTo>
                <a:lnTo>
                  <a:pt x="769455" y="468728"/>
                </a:lnTo>
                <a:lnTo>
                  <a:pt x="755572" y="469717"/>
                </a:lnTo>
                <a:lnTo>
                  <a:pt x="746565" y="470506"/>
                </a:lnTo>
              </a:path>
            </a:pathLst>
          </a:custGeom>
          <a:ln w="9144">
            <a:solidFill>
              <a:srgbClr val="974707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2" name="object 75"/>
          <p:cNvSpPr/>
          <p:nvPr/>
        </p:nvSpPr>
        <p:spPr>
          <a:xfrm>
            <a:off x="5496305" y="3848861"/>
            <a:ext cx="0" cy="344805"/>
          </a:xfrm>
          <a:custGeom>
            <a:avLst/>
            <a:gdLst/>
            <a:ahLst/>
            <a:cxnLst/>
            <a:rect l="l" t="t" r="r" b="b"/>
            <a:pathLst>
              <a:path h="344804">
                <a:moveTo>
                  <a:pt x="0" y="0"/>
                </a:moveTo>
                <a:lnTo>
                  <a:pt x="0" y="344754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3" name="object 76"/>
          <p:cNvSpPr/>
          <p:nvPr/>
        </p:nvSpPr>
        <p:spPr>
          <a:xfrm>
            <a:off x="5452871" y="4055364"/>
            <a:ext cx="1388364" cy="3154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grpSp>
        <p:nvGrpSpPr>
          <p:cNvPr id="44" name="Group 43"/>
          <p:cNvGrpSpPr/>
          <p:nvPr/>
        </p:nvGrpSpPr>
        <p:grpSpPr>
          <a:xfrm>
            <a:off x="711376" y="962405"/>
            <a:ext cx="7365824" cy="3306318"/>
            <a:chOff x="711376" y="962405"/>
            <a:chExt cx="7365824" cy="3306318"/>
          </a:xfrm>
        </p:grpSpPr>
        <p:sp>
          <p:nvSpPr>
            <p:cNvPr id="45" name="object 3"/>
            <p:cNvSpPr txBox="1"/>
            <p:nvPr/>
          </p:nvSpPr>
          <p:spPr>
            <a:xfrm>
              <a:off x="711376" y="1999741"/>
              <a:ext cx="4227948" cy="15004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99085" indent="-286385">
                <a:lnSpc>
                  <a:spcPct val="100000"/>
                </a:lnSpc>
                <a:buClr>
                  <a:srgbClr val="006FC0"/>
                </a:buClr>
                <a:buFont typeface="Wingdings"/>
                <a:buChar char=""/>
                <a:tabLst>
                  <a:tab pos="299720" algn="l"/>
                </a:tabLst>
              </a:pPr>
              <a:r>
                <a:rPr sz="1400" b="1" dirty="0">
                  <a:solidFill>
                    <a:srgbClr val="006FC0"/>
                  </a:solidFill>
                  <a:latin typeface="Tahoma"/>
                  <a:cs typeface="Tahoma"/>
                </a:rPr>
                <a:t>S</a:t>
              </a:r>
              <a:r>
                <a:rPr sz="1400" b="1" spc="-5" dirty="0">
                  <a:solidFill>
                    <a:srgbClr val="006FC0"/>
                  </a:solidFill>
                  <a:latin typeface="Tahoma"/>
                  <a:cs typeface="Tahoma"/>
                </a:rPr>
                <a:t>ec</a:t>
              </a:r>
              <a:r>
                <a:rPr sz="1400" b="1" spc="-10" dirty="0">
                  <a:solidFill>
                    <a:srgbClr val="006FC0"/>
                  </a:solidFill>
                  <a:latin typeface="Tahoma"/>
                  <a:cs typeface="Tahoma"/>
                </a:rPr>
                <a:t>ond</a:t>
              </a:r>
              <a:r>
                <a:rPr sz="1400" b="1" spc="-5" dirty="0">
                  <a:solidFill>
                    <a:srgbClr val="006FC0"/>
                  </a:solidFill>
                  <a:latin typeface="Tahoma"/>
                  <a:cs typeface="Tahoma"/>
                </a:rPr>
                <a:t>ar</a:t>
              </a:r>
              <a:r>
                <a:rPr sz="1400" b="1" dirty="0">
                  <a:solidFill>
                    <a:srgbClr val="006FC0"/>
                  </a:solidFill>
                  <a:latin typeface="Tahoma"/>
                  <a:cs typeface="Tahoma"/>
                </a:rPr>
                <a:t>y</a:t>
              </a:r>
              <a:r>
                <a:rPr sz="1400" b="1" spc="10" dirty="0">
                  <a:solidFill>
                    <a:srgbClr val="006FC0"/>
                  </a:solidFill>
                  <a:latin typeface="Tahoma"/>
                  <a:cs typeface="Tahoma"/>
                </a:rPr>
                <a:t> </a:t>
              </a:r>
              <a:r>
                <a:rPr sz="1400" b="1" spc="-5" dirty="0">
                  <a:solidFill>
                    <a:srgbClr val="006FC0"/>
                  </a:solidFill>
                  <a:latin typeface="Tahoma"/>
                  <a:cs typeface="Tahoma"/>
                </a:rPr>
                <a:t>NameNod</a:t>
              </a:r>
              <a:r>
                <a:rPr sz="1400" b="1" dirty="0">
                  <a:solidFill>
                    <a:srgbClr val="006FC0"/>
                  </a:solidFill>
                  <a:latin typeface="Tahoma"/>
                  <a:cs typeface="Tahoma"/>
                </a:rPr>
                <a:t>e</a:t>
              </a:r>
              <a:r>
                <a:rPr sz="1400" b="1" spc="-10" dirty="0">
                  <a:solidFill>
                    <a:srgbClr val="006FC0"/>
                  </a:solidFill>
                  <a:latin typeface="Tahoma"/>
                  <a:cs typeface="Tahoma"/>
                </a:rPr>
                <a:t>:</a:t>
              </a:r>
              <a:endParaRPr sz="1400" b="1" dirty="0">
                <a:latin typeface="Tahoma"/>
                <a:cs typeface="Tahoma"/>
              </a:endParaRPr>
            </a:p>
            <a:p>
              <a:pPr marL="464820" lvl="1" indent="-187325">
                <a:lnSpc>
                  <a:spcPct val="100000"/>
                </a:lnSpc>
                <a:spcBef>
                  <a:spcPts val="894"/>
                </a:spcBef>
                <a:buClr>
                  <a:srgbClr val="252525"/>
                </a:buClr>
                <a:buFont typeface="Wingdings"/>
                <a:buChar char=""/>
                <a:tabLst>
                  <a:tab pos="465455" algn="l"/>
                </a:tabLst>
              </a:pPr>
              <a:r>
                <a:rPr lang="en-US" sz="1400" b="1" spc="-15" dirty="0" smtClean="0">
                  <a:solidFill>
                    <a:srgbClr val="FF0000"/>
                  </a:solidFill>
                  <a:latin typeface="Tahoma"/>
                  <a:cs typeface="Tahoma"/>
                </a:rPr>
                <a:t>"</a:t>
              </a:r>
              <a:r>
                <a:rPr sz="1400" b="1" spc="-15" dirty="0" smtClean="0">
                  <a:solidFill>
                    <a:srgbClr val="FF0000"/>
                  </a:solidFill>
                  <a:latin typeface="Tahoma"/>
                  <a:cs typeface="Tahoma"/>
                </a:rPr>
                <a:t>No</a:t>
              </a:r>
              <a:r>
                <a:rPr sz="1400" b="1" spc="-5" dirty="0" smtClean="0">
                  <a:solidFill>
                    <a:srgbClr val="FF0000"/>
                  </a:solidFill>
                  <a:latin typeface="Tahoma"/>
                  <a:cs typeface="Tahoma"/>
                </a:rPr>
                <a:t>t</a:t>
              </a:r>
              <a:r>
                <a:rPr sz="1400" b="1" dirty="0" smtClean="0">
                  <a:solidFill>
                    <a:srgbClr val="FF0000"/>
                  </a:solidFill>
                  <a:latin typeface="Tahoma"/>
                  <a:cs typeface="Tahoma"/>
                </a:rPr>
                <a:t> </a:t>
              </a:r>
              <a:r>
                <a:rPr sz="1400" b="1" spc="-10" dirty="0">
                  <a:solidFill>
                    <a:srgbClr val="FF0000"/>
                  </a:solidFill>
                  <a:latin typeface="Tahoma"/>
                  <a:cs typeface="Tahoma"/>
                </a:rPr>
                <a:t>a</a:t>
              </a:r>
              <a:r>
                <a:rPr sz="1400" b="1" spc="15" dirty="0">
                  <a:solidFill>
                    <a:srgbClr val="FF0000"/>
                  </a:solidFill>
                  <a:latin typeface="Tahoma"/>
                  <a:cs typeface="Tahoma"/>
                </a:rPr>
                <a:t> </a:t>
              </a:r>
              <a:r>
                <a:rPr sz="1400" b="1" spc="-10" dirty="0">
                  <a:solidFill>
                    <a:srgbClr val="FF0000"/>
                  </a:solidFill>
                  <a:latin typeface="Tahoma"/>
                  <a:cs typeface="Tahoma"/>
                </a:rPr>
                <a:t>hot</a:t>
              </a:r>
              <a:r>
                <a:rPr sz="1400" b="1" spc="-5" dirty="0">
                  <a:solidFill>
                    <a:srgbClr val="FF0000"/>
                  </a:solidFill>
                  <a:latin typeface="Tahoma"/>
                  <a:cs typeface="Tahoma"/>
                </a:rPr>
                <a:t> </a:t>
              </a:r>
              <a:r>
                <a:rPr sz="1400" b="1" spc="-15" dirty="0" smtClean="0">
                  <a:solidFill>
                    <a:srgbClr val="FF0000"/>
                  </a:solidFill>
                  <a:latin typeface="Tahoma"/>
                  <a:cs typeface="Tahoma"/>
                </a:rPr>
                <a:t>stand</a:t>
              </a:r>
              <a:r>
                <a:rPr sz="1400" b="1" spc="-5" dirty="0" smtClean="0">
                  <a:solidFill>
                    <a:srgbClr val="FF0000"/>
                  </a:solidFill>
                  <a:latin typeface="Tahoma"/>
                  <a:cs typeface="Tahoma"/>
                </a:rPr>
                <a:t>b</a:t>
              </a:r>
              <a:r>
                <a:rPr sz="1400" b="1" spc="-10" dirty="0" smtClean="0">
                  <a:solidFill>
                    <a:srgbClr val="FF0000"/>
                  </a:solidFill>
                  <a:latin typeface="Tahoma"/>
                  <a:cs typeface="Tahoma"/>
                </a:rPr>
                <a:t>y</a:t>
              </a:r>
              <a:r>
                <a:rPr lang="en-US" sz="1400" b="1" spc="-10" dirty="0" smtClean="0">
                  <a:solidFill>
                    <a:srgbClr val="FF0000"/>
                  </a:solidFill>
                  <a:latin typeface="Tahoma"/>
                  <a:cs typeface="Tahoma"/>
                </a:rPr>
                <a:t>"</a:t>
              </a:r>
              <a:r>
                <a:rPr sz="1400" b="1" dirty="0" smtClean="0">
                  <a:solidFill>
                    <a:srgbClr val="FF0000"/>
                  </a:solidFill>
                  <a:latin typeface="Tahoma"/>
                  <a:cs typeface="Tahoma"/>
                </a:rPr>
                <a:t> </a:t>
              </a:r>
              <a:r>
                <a:rPr sz="1400" spc="-25" dirty="0">
                  <a:solidFill>
                    <a:srgbClr val="252525"/>
                  </a:solidFill>
                  <a:latin typeface="Tahoma"/>
                  <a:cs typeface="Tahoma"/>
                </a:rPr>
                <a:t>f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or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th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e</a:t>
              </a:r>
              <a:r>
                <a:rPr sz="1400" spc="3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Na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m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eN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o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de</a:t>
              </a:r>
              <a:endParaRPr sz="1400" dirty="0">
                <a:latin typeface="Tahoma"/>
                <a:cs typeface="Tahoma"/>
              </a:endParaRPr>
            </a:p>
            <a:p>
              <a:pPr marL="464820" lvl="1" indent="-187325">
                <a:lnSpc>
                  <a:spcPct val="100000"/>
                </a:lnSpc>
                <a:spcBef>
                  <a:spcPts val="780"/>
                </a:spcBef>
                <a:buClr>
                  <a:srgbClr val="252525"/>
                </a:buClr>
                <a:buFont typeface="Wingdings"/>
                <a:buChar char=""/>
                <a:tabLst>
                  <a:tab pos="465455" algn="l"/>
                </a:tabLst>
              </a:pP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Con</a:t>
              </a:r>
              <a:r>
                <a:rPr sz="1400" spc="-20" dirty="0">
                  <a:solidFill>
                    <a:srgbClr val="252525"/>
                  </a:solidFill>
                  <a:latin typeface="Tahoma"/>
                  <a:cs typeface="Tahoma"/>
                </a:rPr>
                <a:t>n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ect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s</a:t>
              </a:r>
              <a:r>
                <a:rPr sz="1400" spc="10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to</a:t>
              </a:r>
              <a:r>
                <a:rPr sz="1400" spc="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NameNo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d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e 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e</a:t>
              </a:r>
              <a:r>
                <a:rPr sz="1400" spc="-20" dirty="0">
                  <a:solidFill>
                    <a:srgbClr val="252525"/>
                  </a:solidFill>
                  <a:latin typeface="Tahoma"/>
                  <a:cs typeface="Tahoma"/>
                </a:rPr>
                <a:t>v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er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y</a:t>
              </a:r>
              <a:r>
                <a:rPr sz="1400" spc="1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h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our*</a:t>
              </a:r>
              <a:endParaRPr sz="1400" dirty="0">
                <a:latin typeface="Tahoma"/>
                <a:cs typeface="Tahoma"/>
              </a:endParaRPr>
            </a:p>
            <a:p>
              <a:pPr marL="464820" lvl="1" indent="-187325">
                <a:lnSpc>
                  <a:spcPct val="100000"/>
                </a:lnSpc>
                <a:spcBef>
                  <a:spcPts val="780"/>
                </a:spcBef>
                <a:buClr>
                  <a:srgbClr val="252525"/>
                </a:buClr>
                <a:buFont typeface="Wingdings"/>
                <a:buChar char=""/>
                <a:tabLst>
                  <a:tab pos="465455" algn="l"/>
                </a:tabLst>
              </a:pP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H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ou</a:t>
              </a:r>
              <a:r>
                <a:rPr sz="1400" spc="-20" dirty="0">
                  <a:solidFill>
                    <a:srgbClr val="252525"/>
                  </a:solidFill>
                  <a:latin typeface="Tahoma"/>
                  <a:cs typeface="Tahoma"/>
                </a:rPr>
                <a:t>s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e</a:t>
              </a:r>
              <a:r>
                <a:rPr sz="1400" spc="-20" dirty="0">
                  <a:solidFill>
                    <a:srgbClr val="252525"/>
                  </a:solidFill>
                  <a:latin typeface="Tahoma"/>
                  <a:cs typeface="Tahoma"/>
                </a:rPr>
                <a:t>k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e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ep</a:t>
              </a:r>
              <a:r>
                <a:rPr sz="1400" dirty="0">
                  <a:solidFill>
                    <a:srgbClr val="252525"/>
                  </a:solidFill>
                  <a:latin typeface="Tahoma"/>
                  <a:cs typeface="Tahoma"/>
                </a:rPr>
                <a:t>i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ng, b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a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c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kup</a:t>
              </a:r>
              <a:r>
                <a:rPr sz="1400" spc="10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of</a:t>
              </a:r>
              <a:r>
                <a:rPr sz="1400" spc="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NemeN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o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de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me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ta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d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ata</a:t>
              </a:r>
              <a:endParaRPr sz="1400" dirty="0">
                <a:latin typeface="Tahoma"/>
                <a:cs typeface="Tahoma"/>
              </a:endParaRPr>
            </a:p>
            <a:p>
              <a:pPr marL="464820" lvl="1" indent="-187325">
                <a:lnSpc>
                  <a:spcPct val="100000"/>
                </a:lnSpc>
                <a:spcBef>
                  <a:spcPts val="780"/>
                </a:spcBef>
                <a:buClr>
                  <a:srgbClr val="252525"/>
                </a:buClr>
                <a:buFont typeface="Wingdings"/>
                <a:buChar char=""/>
                <a:tabLst>
                  <a:tab pos="465455" algn="l"/>
                </a:tabLst>
              </a:pP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S</a:t>
              </a:r>
              <a:r>
                <a:rPr sz="1400" spc="-25" dirty="0">
                  <a:solidFill>
                    <a:srgbClr val="252525"/>
                  </a:solidFill>
                  <a:latin typeface="Tahoma"/>
                  <a:cs typeface="Tahoma"/>
                </a:rPr>
                <a:t>a</a:t>
              </a:r>
              <a:r>
                <a:rPr sz="1400" spc="-20" dirty="0">
                  <a:solidFill>
                    <a:srgbClr val="252525"/>
                  </a:solidFill>
                  <a:latin typeface="Tahoma"/>
                  <a:cs typeface="Tahoma"/>
                </a:rPr>
                <a:t>v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e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d</a:t>
              </a:r>
              <a:r>
                <a:rPr sz="1400" spc="1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me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ta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d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ata</a:t>
              </a:r>
              <a:r>
                <a:rPr sz="1400" spc="2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c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a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n</a:t>
              </a:r>
              <a:r>
                <a:rPr sz="1400" spc="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bui</a:t>
              </a:r>
              <a:r>
                <a:rPr sz="1400" dirty="0">
                  <a:solidFill>
                    <a:srgbClr val="252525"/>
                  </a:solidFill>
                  <a:latin typeface="Tahoma"/>
                  <a:cs typeface="Tahoma"/>
                </a:rPr>
                <a:t>l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d</a:t>
              </a:r>
              <a:r>
                <a:rPr sz="1400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a</a:t>
              </a:r>
              <a:r>
                <a:rPr sz="1400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25" dirty="0">
                  <a:solidFill>
                    <a:srgbClr val="252525"/>
                  </a:solidFill>
                  <a:latin typeface="Tahoma"/>
                  <a:cs typeface="Tahoma"/>
                </a:rPr>
                <a:t>f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a</a:t>
              </a:r>
              <a:r>
                <a:rPr sz="1400" dirty="0">
                  <a:solidFill>
                    <a:srgbClr val="252525"/>
                  </a:solidFill>
                  <a:latin typeface="Tahoma"/>
                  <a:cs typeface="Tahoma"/>
                </a:rPr>
                <a:t>i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led</a:t>
              </a:r>
              <a:r>
                <a:rPr sz="1400" spc="3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Na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m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eN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o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de</a:t>
              </a:r>
              <a:endParaRPr sz="1400" dirty="0">
                <a:latin typeface="Tahoma"/>
                <a:cs typeface="Tahoma"/>
              </a:endParaRPr>
            </a:p>
          </p:txBody>
        </p:sp>
        <p:sp>
          <p:nvSpPr>
            <p:cNvPr id="46" name="object 50"/>
            <p:cNvSpPr/>
            <p:nvPr/>
          </p:nvSpPr>
          <p:spPr>
            <a:xfrm>
              <a:off x="4913376" y="3192779"/>
              <a:ext cx="1632203" cy="7178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 dirty="0"/>
            </a:p>
          </p:txBody>
        </p:sp>
        <p:sp>
          <p:nvSpPr>
            <p:cNvPr id="47" name="object 57"/>
            <p:cNvSpPr/>
            <p:nvPr/>
          </p:nvSpPr>
          <p:spPr>
            <a:xfrm>
              <a:off x="5134355" y="1670304"/>
              <a:ext cx="1307592" cy="42976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 dirty="0"/>
            </a:p>
          </p:txBody>
        </p:sp>
        <p:sp>
          <p:nvSpPr>
            <p:cNvPr id="48" name="object 60"/>
            <p:cNvSpPr/>
            <p:nvPr/>
          </p:nvSpPr>
          <p:spPr>
            <a:xfrm>
              <a:off x="5436234" y="2100833"/>
              <a:ext cx="120650" cy="1102360"/>
            </a:xfrm>
            <a:custGeom>
              <a:avLst/>
              <a:gdLst/>
              <a:ahLst/>
              <a:cxnLst/>
              <a:rect l="l" t="t" r="r" b="b"/>
              <a:pathLst>
                <a:path w="120650" h="1102360">
                  <a:moveTo>
                    <a:pt x="14350" y="983996"/>
                  </a:moveTo>
                  <a:lnTo>
                    <a:pt x="8254" y="987679"/>
                  </a:lnTo>
                  <a:lnTo>
                    <a:pt x="2031" y="991235"/>
                  </a:lnTo>
                  <a:lnTo>
                    <a:pt x="0" y="999109"/>
                  </a:lnTo>
                  <a:lnTo>
                    <a:pt x="3555" y="1005332"/>
                  </a:lnTo>
                  <a:lnTo>
                    <a:pt x="60070" y="1102233"/>
                  </a:lnTo>
                  <a:lnTo>
                    <a:pt x="75033" y="1076579"/>
                  </a:lnTo>
                  <a:lnTo>
                    <a:pt x="47116" y="1076579"/>
                  </a:lnTo>
                  <a:lnTo>
                    <a:pt x="47116" y="1028609"/>
                  </a:lnTo>
                  <a:lnTo>
                    <a:pt x="22351" y="986155"/>
                  </a:lnTo>
                  <a:lnTo>
                    <a:pt x="14350" y="983996"/>
                  </a:lnTo>
                  <a:close/>
                </a:path>
                <a:path w="120650" h="1102360">
                  <a:moveTo>
                    <a:pt x="47116" y="1028609"/>
                  </a:moveTo>
                  <a:lnTo>
                    <a:pt x="47116" y="1076579"/>
                  </a:lnTo>
                  <a:lnTo>
                    <a:pt x="73025" y="1076579"/>
                  </a:lnTo>
                  <a:lnTo>
                    <a:pt x="73025" y="1069975"/>
                  </a:lnTo>
                  <a:lnTo>
                    <a:pt x="48894" y="1069975"/>
                  </a:lnTo>
                  <a:lnTo>
                    <a:pt x="60070" y="1050816"/>
                  </a:lnTo>
                  <a:lnTo>
                    <a:pt x="47116" y="1028609"/>
                  </a:lnTo>
                  <a:close/>
                </a:path>
                <a:path w="120650" h="1102360">
                  <a:moveTo>
                    <a:pt x="105790" y="983996"/>
                  </a:moveTo>
                  <a:lnTo>
                    <a:pt x="97789" y="986155"/>
                  </a:lnTo>
                  <a:lnTo>
                    <a:pt x="73025" y="1028609"/>
                  </a:lnTo>
                  <a:lnTo>
                    <a:pt x="73025" y="1076579"/>
                  </a:lnTo>
                  <a:lnTo>
                    <a:pt x="75033" y="1076579"/>
                  </a:lnTo>
                  <a:lnTo>
                    <a:pt x="116586" y="1005332"/>
                  </a:lnTo>
                  <a:lnTo>
                    <a:pt x="120141" y="999109"/>
                  </a:lnTo>
                  <a:lnTo>
                    <a:pt x="118110" y="991235"/>
                  </a:lnTo>
                  <a:lnTo>
                    <a:pt x="111887" y="987679"/>
                  </a:lnTo>
                  <a:lnTo>
                    <a:pt x="105790" y="983996"/>
                  </a:lnTo>
                  <a:close/>
                </a:path>
                <a:path w="120650" h="1102360">
                  <a:moveTo>
                    <a:pt x="60070" y="1050816"/>
                  </a:moveTo>
                  <a:lnTo>
                    <a:pt x="48894" y="1069975"/>
                  </a:lnTo>
                  <a:lnTo>
                    <a:pt x="71247" y="1069975"/>
                  </a:lnTo>
                  <a:lnTo>
                    <a:pt x="60070" y="1050816"/>
                  </a:lnTo>
                  <a:close/>
                </a:path>
                <a:path w="120650" h="1102360">
                  <a:moveTo>
                    <a:pt x="73025" y="1028609"/>
                  </a:moveTo>
                  <a:lnTo>
                    <a:pt x="60070" y="1050816"/>
                  </a:lnTo>
                  <a:lnTo>
                    <a:pt x="71247" y="1069975"/>
                  </a:lnTo>
                  <a:lnTo>
                    <a:pt x="73025" y="1069975"/>
                  </a:lnTo>
                  <a:lnTo>
                    <a:pt x="73025" y="1028609"/>
                  </a:lnTo>
                  <a:close/>
                </a:path>
                <a:path w="120650" h="1102360">
                  <a:moveTo>
                    <a:pt x="73025" y="0"/>
                  </a:moveTo>
                  <a:lnTo>
                    <a:pt x="47116" y="0"/>
                  </a:lnTo>
                  <a:lnTo>
                    <a:pt x="47116" y="1028609"/>
                  </a:lnTo>
                  <a:lnTo>
                    <a:pt x="60070" y="1050816"/>
                  </a:lnTo>
                  <a:lnTo>
                    <a:pt x="73025" y="1028609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dirty="0"/>
            </a:p>
          </p:txBody>
        </p:sp>
        <p:sp>
          <p:nvSpPr>
            <p:cNvPr id="49" name="object 62"/>
            <p:cNvSpPr/>
            <p:nvPr/>
          </p:nvSpPr>
          <p:spPr>
            <a:xfrm>
              <a:off x="5971159" y="2100833"/>
              <a:ext cx="120650" cy="1102360"/>
            </a:xfrm>
            <a:custGeom>
              <a:avLst/>
              <a:gdLst/>
              <a:ahLst/>
              <a:cxnLst/>
              <a:rect l="l" t="t" r="r" b="b"/>
              <a:pathLst>
                <a:path w="120650" h="1102360">
                  <a:moveTo>
                    <a:pt x="60070" y="51289"/>
                  </a:moveTo>
                  <a:lnTo>
                    <a:pt x="47116" y="73496"/>
                  </a:lnTo>
                  <a:lnTo>
                    <a:pt x="47116" y="1102233"/>
                  </a:lnTo>
                  <a:lnTo>
                    <a:pt x="73025" y="1102233"/>
                  </a:lnTo>
                  <a:lnTo>
                    <a:pt x="73025" y="73496"/>
                  </a:lnTo>
                  <a:lnTo>
                    <a:pt x="60070" y="51289"/>
                  </a:lnTo>
                  <a:close/>
                </a:path>
                <a:path w="120650" h="1102360">
                  <a:moveTo>
                    <a:pt x="60070" y="0"/>
                  </a:moveTo>
                  <a:lnTo>
                    <a:pt x="0" y="102997"/>
                  </a:lnTo>
                  <a:lnTo>
                    <a:pt x="2031" y="110998"/>
                  </a:lnTo>
                  <a:lnTo>
                    <a:pt x="8254" y="114554"/>
                  </a:lnTo>
                  <a:lnTo>
                    <a:pt x="14350" y="118110"/>
                  </a:lnTo>
                  <a:lnTo>
                    <a:pt x="22351" y="116078"/>
                  </a:lnTo>
                  <a:lnTo>
                    <a:pt x="25907" y="109855"/>
                  </a:lnTo>
                  <a:lnTo>
                    <a:pt x="47116" y="73496"/>
                  </a:lnTo>
                  <a:lnTo>
                    <a:pt x="47116" y="25654"/>
                  </a:lnTo>
                  <a:lnTo>
                    <a:pt x="75033" y="25654"/>
                  </a:lnTo>
                  <a:lnTo>
                    <a:pt x="60070" y="0"/>
                  </a:lnTo>
                  <a:close/>
                </a:path>
                <a:path w="120650" h="1102360">
                  <a:moveTo>
                    <a:pt x="75033" y="25654"/>
                  </a:moveTo>
                  <a:lnTo>
                    <a:pt x="73025" y="25654"/>
                  </a:lnTo>
                  <a:lnTo>
                    <a:pt x="73025" y="73496"/>
                  </a:lnTo>
                  <a:lnTo>
                    <a:pt x="94233" y="109855"/>
                  </a:lnTo>
                  <a:lnTo>
                    <a:pt x="97789" y="116078"/>
                  </a:lnTo>
                  <a:lnTo>
                    <a:pt x="105790" y="118110"/>
                  </a:lnTo>
                  <a:lnTo>
                    <a:pt x="111887" y="114554"/>
                  </a:lnTo>
                  <a:lnTo>
                    <a:pt x="118110" y="110998"/>
                  </a:lnTo>
                  <a:lnTo>
                    <a:pt x="120141" y="102997"/>
                  </a:lnTo>
                  <a:lnTo>
                    <a:pt x="75033" y="25654"/>
                  </a:lnTo>
                  <a:close/>
                </a:path>
                <a:path w="120650" h="1102360">
                  <a:moveTo>
                    <a:pt x="73025" y="25654"/>
                  </a:moveTo>
                  <a:lnTo>
                    <a:pt x="47116" y="25654"/>
                  </a:lnTo>
                  <a:lnTo>
                    <a:pt x="47116" y="73496"/>
                  </a:lnTo>
                  <a:lnTo>
                    <a:pt x="60070" y="51289"/>
                  </a:lnTo>
                  <a:lnTo>
                    <a:pt x="48894" y="32131"/>
                  </a:lnTo>
                  <a:lnTo>
                    <a:pt x="73025" y="32131"/>
                  </a:lnTo>
                  <a:lnTo>
                    <a:pt x="73025" y="25654"/>
                  </a:lnTo>
                  <a:close/>
                </a:path>
                <a:path w="120650" h="1102360">
                  <a:moveTo>
                    <a:pt x="73025" y="32131"/>
                  </a:moveTo>
                  <a:lnTo>
                    <a:pt x="71246" y="32131"/>
                  </a:lnTo>
                  <a:lnTo>
                    <a:pt x="60070" y="51289"/>
                  </a:lnTo>
                  <a:lnTo>
                    <a:pt x="73025" y="73496"/>
                  </a:lnTo>
                  <a:lnTo>
                    <a:pt x="73025" y="32131"/>
                  </a:lnTo>
                  <a:close/>
                </a:path>
                <a:path w="120650" h="1102360">
                  <a:moveTo>
                    <a:pt x="71246" y="32131"/>
                  </a:moveTo>
                  <a:lnTo>
                    <a:pt x="48894" y="32131"/>
                  </a:lnTo>
                  <a:lnTo>
                    <a:pt x="60070" y="51289"/>
                  </a:lnTo>
                  <a:lnTo>
                    <a:pt x="71246" y="3213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dirty="0"/>
            </a:p>
          </p:txBody>
        </p:sp>
        <p:sp>
          <p:nvSpPr>
            <p:cNvPr id="50" name="object 63"/>
            <p:cNvSpPr/>
            <p:nvPr/>
          </p:nvSpPr>
          <p:spPr>
            <a:xfrm>
              <a:off x="5090921" y="962405"/>
              <a:ext cx="1371600" cy="568960"/>
            </a:xfrm>
            <a:custGeom>
              <a:avLst/>
              <a:gdLst/>
              <a:ahLst/>
              <a:cxnLst/>
              <a:rect l="l" t="t" r="r" b="b"/>
              <a:pathLst>
                <a:path w="1371600" h="568960">
                  <a:moveTo>
                    <a:pt x="0" y="568451"/>
                  </a:moveTo>
                  <a:lnTo>
                    <a:pt x="1371600" y="568451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56845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dirty="0"/>
            </a:p>
          </p:txBody>
        </p:sp>
        <p:sp>
          <p:nvSpPr>
            <p:cNvPr id="51" name="object 73"/>
            <p:cNvSpPr/>
            <p:nvPr/>
          </p:nvSpPr>
          <p:spPr>
            <a:xfrm>
              <a:off x="6812280" y="3701796"/>
              <a:ext cx="812800" cy="468630"/>
            </a:xfrm>
            <a:custGeom>
              <a:avLst/>
              <a:gdLst/>
              <a:ahLst/>
              <a:cxnLst/>
              <a:rect l="l" t="t" r="r" b="b"/>
              <a:pathLst>
                <a:path w="812800" h="468629">
                  <a:moveTo>
                    <a:pt x="0" y="58800"/>
                  </a:moveTo>
                  <a:lnTo>
                    <a:pt x="0" y="0"/>
                  </a:lnTo>
                  <a:lnTo>
                    <a:pt x="812292" y="0"/>
                  </a:lnTo>
                  <a:lnTo>
                    <a:pt x="812292" y="466089"/>
                  </a:lnTo>
                  <a:lnTo>
                    <a:pt x="793440" y="466301"/>
                  </a:lnTo>
                  <a:lnTo>
                    <a:pt x="775869" y="466820"/>
                  </a:lnTo>
                  <a:lnTo>
                    <a:pt x="760833" y="467470"/>
                  </a:lnTo>
                  <a:lnTo>
                    <a:pt x="749587" y="468075"/>
                  </a:lnTo>
                  <a:lnTo>
                    <a:pt x="743385" y="468460"/>
                  </a:lnTo>
                </a:path>
              </a:pathLst>
            </a:custGeom>
            <a:ln w="9144">
              <a:solidFill>
                <a:srgbClr val="974707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 dirty="0"/>
            </a:p>
          </p:txBody>
        </p:sp>
        <p:sp>
          <p:nvSpPr>
            <p:cNvPr id="52" name="object 74"/>
            <p:cNvSpPr/>
            <p:nvPr/>
          </p:nvSpPr>
          <p:spPr>
            <a:xfrm>
              <a:off x="5440679" y="3826764"/>
              <a:ext cx="111251" cy="44195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 dirty="0"/>
            </a:p>
          </p:txBody>
        </p:sp>
        <p:sp>
          <p:nvSpPr>
            <p:cNvPr id="53" name="object 77"/>
            <p:cNvSpPr/>
            <p:nvPr/>
          </p:nvSpPr>
          <p:spPr>
            <a:xfrm>
              <a:off x="5496305" y="4133151"/>
              <a:ext cx="1187450" cy="120650"/>
            </a:xfrm>
            <a:custGeom>
              <a:avLst/>
              <a:gdLst/>
              <a:ahLst/>
              <a:cxnLst/>
              <a:rect l="l" t="t" r="r" b="b"/>
              <a:pathLst>
                <a:path w="1187450" h="120650">
                  <a:moveTo>
                    <a:pt x="1135503" y="60134"/>
                  </a:moveTo>
                  <a:lnTo>
                    <a:pt x="1070737" y="97891"/>
                  </a:lnTo>
                  <a:lnTo>
                    <a:pt x="1068704" y="105816"/>
                  </a:lnTo>
                  <a:lnTo>
                    <a:pt x="1075817" y="118173"/>
                  </a:lnTo>
                  <a:lnTo>
                    <a:pt x="1083818" y="120269"/>
                  </a:lnTo>
                  <a:lnTo>
                    <a:pt x="1164706" y="73088"/>
                  </a:lnTo>
                  <a:lnTo>
                    <a:pt x="1161161" y="73088"/>
                  </a:lnTo>
                  <a:lnTo>
                    <a:pt x="1161161" y="71323"/>
                  </a:lnTo>
                  <a:lnTo>
                    <a:pt x="1154684" y="71323"/>
                  </a:lnTo>
                  <a:lnTo>
                    <a:pt x="1135503" y="60134"/>
                  </a:lnTo>
                  <a:close/>
                </a:path>
                <a:path w="1187450" h="120650">
                  <a:moveTo>
                    <a:pt x="1113296" y="47180"/>
                  </a:moveTo>
                  <a:lnTo>
                    <a:pt x="0" y="47180"/>
                  </a:lnTo>
                  <a:lnTo>
                    <a:pt x="0" y="73088"/>
                  </a:lnTo>
                  <a:lnTo>
                    <a:pt x="1113296" y="73088"/>
                  </a:lnTo>
                  <a:lnTo>
                    <a:pt x="1135503" y="60134"/>
                  </a:lnTo>
                  <a:lnTo>
                    <a:pt x="1113296" y="47180"/>
                  </a:lnTo>
                  <a:close/>
                </a:path>
                <a:path w="1187450" h="120650">
                  <a:moveTo>
                    <a:pt x="1164706" y="47180"/>
                  </a:moveTo>
                  <a:lnTo>
                    <a:pt x="1161161" y="47180"/>
                  </a:lnTo>
                  <a:lnTo>
                    <a:pt x="1161161" y="73088"/>
                  </a:lnTo>
                  <a:lnTo>
                    <a:pt x="1164706" y="73088"/>
                  </a:lnTo>
                  <a:lnTo>
                    <a:pt x="1186942" y="60134"/>
                  </a:lnTo>
                  <a:lnTo>
                    <a:pt x="1164706" y="47180"/>
                  </a:lnTo>
                  <a:close/>
                </a:path>
                <a:path w="1187450" h="120650">
                  <a:moveTo>
                    <a:pt x="1154684" y="48945"/>
                  </a:moveTo>
                  <a:lnTo>
                    <a:pt x="1135503" y="60134"/>
                  </a:lnTo>
                  <a:lnTo>
                    <a:pt x="1154684" y="71323"/>
                  </a:lnTo>
                  <a:lnTo>
                    <a:pt x="1154684" y="48945"/>
                  </a:lnTo>
                  <a:close/>
                </a:path>
                <a:path w="1187450" h="120650">
                  <a:moveTo>
                    <a:pt x="1161161" y="48945"/>
                  </a:moveTo>
                  <a:lnTo>
                    <a:pt x="1154684" y="48945"/>
                  </a:lnTo>
                  <a:lnTo>
                    <a:pt x="1154684" y="71323"/>
                  </a:lnTo>
                  <a:lnTo>
                    <a:pt x="1161161" y="71323"/>
                  </a:lnTo>
                  <a:lnTo>
                    <a:pt x="1161161" y="48945"/>
                  </a:lnTo>
                  <a:close/>
                </a:path>
                <a:path w="1187450" h="120650">
                  <a:moveTo>
                    <a:pt x="1083818" y="0"/>
                  </a:moveTo>
                  <a:lnTo>
                    <a:pt x="1075817" y="2082"/>
                  </a:lnTo>
                  <a:lnTo>
                    <a:pt x="1068704" y="14452"/>
                  </a:lnTo>
                  <a:lnTo>
                    <a:pt x="1070737" y="22377"/>
                  </a:lnTo>
                  <a:lnTo>
                    <a:pt x="1135503" y="60134"/>
                  </a:lnTo>
                  <a:lnTo>
                    <a:pt x="1154684" y="48945"/>
                  </a:lnTo>
                  <a:lnTo>
                    <a:pt x="1161161" y="48945"/>
                  </a:lnTo>
                  <a:lnTo>
                    <a:pt x="1161161" y="47180"/>
                  </a:lnTo>
                  <a:lnTo>
                    <a:pt x="1164706" y="47180"/>
                  </a:lnTo>
                  <a:lnTo>
                    <a:pt x="108381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dirty="0"/>
            </a:p>
          </p:txBody>
        </p:sp>
        <p:sp>
          <p:nvSpPr>
            <p:cNvPr id="54" name="object 78"/>
            <p:cNvSpPr txBox="1"/>
            <p:nvPr/>
          </p:nvSpPr>
          <p:spPr>
            <a:xfrm>
              <a:off x="4270375" y="1173988"/>
              <a:ext cx="767080" cy="2216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400" dirty="0">
                  <a:solidFill>
                    <a:srgbClr val="006FC0"/>
                  </a:solidFill>
                  <a:latin typeface="Tahoma"/>
                  <a:cs typeface="Tahoma"/>
                </a:rPr>
                <a:t>metad</a:t>
              </a:r>
              <a:r>
                <a:rPr sz="1400" spc="-10" dirty="0">
                  <a:solidFill>
                    <a:srgbClr val="006FC0"/>
                  </a:solidFill>
                  <a:latin typeface="Tahoma"/>
                  <a:cs typeface="Tahoma"/>
                </a:rPr>
                <a:t>a</a:t>
              </a:r>
              <a:r>
                <a:rPr sz="1400" spc="-5" dirty="0">
                  <a:solidFill>
                    <a:srgbClr val="006FC0"/>
                  </a:solidFill>
                  <a:latin typeface="Tahoma"/>
                  <a:cs typeface="Tahoma"/>
                </a:rPr>
                <a:t>ta</a:t>
              </a:r>
              <a:endParaRPr sz="1400" dirty="0">
                <a:latin typeface="Tahoma"/>
                <a:cs typeface="Tahoma"/>
              </a:endParaRPr>
            </a:p>
          </p:txBody>
        </p:sp>
        <p:sp>
          <p:nvSpPr>
            <p:cNvPr id="55" name="object 79"/>
            <p:cNvSpPr txBox="1"/>
            <p:nvPr/>
          </p:nvSpPr>
          <p:spPr>
            <a:xfrm>
              <a:off x="4696459" y="3966261"/>
              <a:ext cx="767080" cy="2216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400" dirty="0">
                  <a:solidFill>
                    <a:srgbClr val="006FC0"/>
                  </a:solidFill>
                  <a:latin typeface="Tahoma"/>
                  <a:cs typeface="Tahoma"/>
                </a:rPr>
                <a:t>metad</a:t>
              </a:r>
              <a:r>
                <a:rPr sz="1400" spc="-10" dirty="0">
                  <a:solidFill>
                    <a:srgbClr val="006FC0"/>
                  </a:solidFill>
                  <a:latin typeface="Tahoma"/>
                  <a:cs typeface="Tahoma"/>
                </a:rPr>
                <a:t>a</a:t>
              </a:r>
              <a:r>
                <a:rPr sz="1400" spc="-5" dirty="0">
                  <a:solidFill>
                    <a:srgbClr val="006FC0"/>
                  </a:solidFill>
                  <a:latin typeface="Tahoma"/>
                  <a:cs typeface="Tahoma"/>
                </a:rPr>
                <a:t>ta</a:t>
              </a:r>
              <a:endParaRPr sz="1400" dirty="0">
                <a:latin typeface="Tahoma"/>
                <a:cs typeface="Tahoma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6534150" y="1188973"/>
              <a:ext cx="1423416" cy="886034"/>
              <a:chOff x="1700784" y="3954494"/>
              <a:chExt cx="1423416" cy="886034"/>
            </a:xfrm>
          </p:grpSpPr>
          <p:sp>
            <p:nvSpPr>
              <p:cNvPr id="58" name="Cloud Callout 57"/>
              <p:cNvSpPr/>
              <p:nvPr/>
            </p:nvSpPr>
            <p:spPr>
              <a:xfrm>
                <a:off x="1700784" y="3954494"/>
                <a:ext cx="1423416" cy="886034"/>
              </a:xfrm>
              <a:prstGeom prst="cloudCallout">
                <a:avLst/>
              </a:prstGeom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object 54"/>
              <p:cNvSpPr txBox="1"/>
              <p:nvPr/>
            </p:nvSpPr>
            <p:spPr>
              <a:xfrm>
                <a:off x="2026284" y="4231275"/>
                <a:ext cx="812165" cy="37465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sz="1200" dirty="0">
                    <a:solidFill>
                      <a:srgbClr val="FFFFFF"/>
                    </a:solidFill>
                    <a:latin typeface="Tahoma"/>
                    <a:cs typeface="Tahoma"/>
                  </a:rPr>
                  <a:t>S</a:t>
                </a:r>
                <a:r>
                  <a:rPr sz="1200" spc="-5" dirty="0">
                    <a:solidFill>
                      <a:srgbClr val="FFFFFF"/>
                    </a:solidFill>
                    <a:latin typeface="Tahoma"/>
                    <a:cs typeface="Tahoma"/>
                  </a:rPr>
                  <a:t>ingle </a:t>
                </a:r>
                <a:r>
                  <a:rPr sz="1200" spc="-30" dirty="0">
                    <a:solidFill>
                      <a:srgbClr val="FFFFFF"/>
                    </a:solidFill>
                    <a:latin typeface="Tahoma"/>
                    <a:cs typeface="Tahoma"/>
                  </a:rPr>
                  <a:t>P</a:t>
                </a:r>
                <a:r>
                  <a:rPr sz="1200" spc="-5" dirty="0">
                    <a:solidFill>
                      <a:srgbClr val="FFFFFF"/>
                    </a:solidFill>
                    <a:latin typeface="Tahoma"/>
                    <a:cs typeface="Tahoma"/>
                  </a:rPr>
                  <a:t>oint</a:t>
                </a:r>
                <a:endParaRPr sz="1200" dirty="0">
                  <a:latin typeface="Tahoma"/>
                  <a:cs typeface="Tahoma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sz="1200" spc="-65" dirty="0">
                    <a:solidFill>
                      <a:srgbClr val="FFFFFF"/>
                    </a:solidFill>
                    <a:latin typeface="Tahoma"/>
                    <a:cs typeface="Tahoma"/>
                  </a:rPr>
                  <a:t>F</a:t>
                </a:r>
                <a:r>
                  <a:rPr sz="1200" spc="-10" dirty="0">
                    <a:solidFill>
                      <a:srgbClr val="FFFFFF"/>
                    </a:solidFill>
                    <a:latin typeface="Tahoma"/>
                    <a:cs typeface="Tahoma"/>
                  </a:rPr>
                  <a:t>a</a:t>
                </a:r>
                <a:r>
                  <a:rPr sz="1200" dirty="0">
                    <a:solidFill>
                      <a:srgbClr val="FFFFFF"/>
                    </a:solidFill>
                    <a:latin typeface="Tahoma"/>
                    <a:cs typeface="Tahoma"/>
                  </a:rPr>
                  <a:t>ilure</a:t>
                </a:r>
                <a:endParaRPr sz="1200" dirty="0">
                  <a:latin typeface="Tahoma"/>
                  <a:cs typeface="Tahoma"/>
                </a:endParaRPr>
              </a:p>
            </p:txBody>
          </p:sp>
        </p:grpSp>
        <p:sp>
          <p:nvSpPr>
            <p:cNvPr id="57" name="Cloud Callout 56"/>
            <p:cNvSpPr/>
            <p:nvPr/>
          </p:nvSpPr>
          <p:spPr>
            <a:xfrm>
              <a:off x="6366510" y="2244852"/>
              <a:ext cx="1710690" cy="1227523"/>
            </a:xfrm>
            <a:prstGeom prst="cloudCallout">
              <a:avLst>
                <a:gd name="adj1" fmla="val -31651"/>
                <a:gd name="adj2" fmla="val 58953"/>
              </a:avLst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endParaRPr lang="en-IN" dirty="0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6747157" y="2404885"/>
            <a:ext cx="890327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IN" sz="1200" dirty="0">
                <a:solidFill>
                  <a:srgbClr val="FFFFFF"/>
                </a:solidFill>
                <a:latin typeface="Tahoma"/>
                <a:cs typeface="Tahoma"/>
              </a:rPr>
              <a:t>You give me metadata every hour, I will make it secure</a:t>
            </a:r>
          </a:p>
        </p:txBody>
      </p:sp>
    </p:spTree>
    <p:extLst>
      <p:ext uri="{BB962C8B-B14F-4D97-AF65-F5344CB8AC3E}">
        <p14:creationId xmlns:p14="http://schemas.microsoft.com/office/powerpoint/2010/main" val="247601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512" y="96838"/>
            <a:ext cx="7482427" cy="442912"/>
          </a:xfrm>
        </p:spPr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Hadoop 2.0 Cluster Architecture: High Availability</a:t>
            </a:r>
            <a:endParaRPr lang="en-IN" dirty="0">
              <a:solidFill>
                <a:srgbClr val="262626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00200" y="1200150"/>
            <a:ext cx="5791200" cy="3124200"/>
            <a:chOff x="1600200" y="1200150"/>
            <a:chExt cx="5791200" cy="3124200"/>
          </a:xfrm>
        </p:grpSpPr>
        <p:grpSp>
          <p:nvGrpSpPr>
            <p:cNvPr id="6" name="Group 5"/>
            <p:cNvGrpSpPr/>
            <p:nvPr/>
          </p:nvGrpSpPr>
          <p:grpSpPr>
            <a:xfrm>
              <a:off x="1600200" y="1200150"/>
              <a:ext cx="5097655" cy="3124200"/>
              <a:chOff x="762000" y="742950"/>
              <a:chExt cx="6781800" cy="3823949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1669246" y="3590432"/>
                <a:ext cx="1594605" cy="976467"/>
                <a:chOff x="5337511" y="3465985"/>
                <a:chExt cx="1502389" cy="636414"/>
              </a:xfrm>
            </p:grpSpPr>
            <p:sp>
              <p:nvSpPr>
                <p:cNvPr id="76" name="Rounded Rectangle 75"/>
                <p:cNvSpPr/>
                <p:nvPr/>
              </p:nvSpPr>
              <p:spPr>
                <a:xfrm>
                  <a:off x="5337511" y="3465985"/>
                  <a:ext cx="1370814" cy="636414"/>
                </a:xfrm>
                <a:prstGeom prst="roundRect">
                  <a:avLst/>
                </a:prstGeom>
                <a:gradFill>
                  <a:gsLst>
                    <a:gs pos="0">
                      <a:srgbClr val="BDD632"/>
                    </a:gs>
                    <a:gs pos="100000">
                      <a:srgbClr val="637016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9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    </a:t>
                  </a:r>
                  <a:endParaRPr lang="en-IN" sz="9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5475204" y="3507376"/>
                  <a:ext cx="1364696" cy="2025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Node Manager</a:t>
                  </a:r>
                  <a:endParaRPr lang="en-IN" sz="10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3810000" y="742950"/>
                <a:ext cx="736173" cy="31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HDFS</a:t>
                </a:r>
                <a:endParaRPr lang="en-IN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096000" y="1050728"/>
                <a:ext cx="757499" cy="31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YARN</a:t>
                </a:r>
                <a:endParaRPr lang="en-IN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6063437" y="1970789"/>
                <a:ext cx="1480363" cy="472362"/>
              </a:xfrm>
              <a:prstGeom prst="roundRect">
                <a:avLst/>
              </a:prstGeom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Resource Manager</a:t>
                </a:r>
                <a:endParaRPr lang="en-IN" sz="9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41" name="Flowchart: Magnetic Disk 40"/>
              <p:cNvSpPr/>
              <p:nvPr/>
            </p:nvSpPr>
            <p:spPr>
              <a:xfrm>
                <a:off x="3120036" y="1116018"/>
                <a:ext cx="918564" cy="617037"/>
              </a:xfrm>
              <a:prstGeom prst="flowChartMagneticDisk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2642"/>
                  </a:gs>
                </a:gsLst>
                <a:lin ang="5400000" scaled="1"/>
              </a:gradFill>
              <a:ln w="95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Shared  edit logs</a:t>
                </a:r>
                <a:endParaRPr lang="en-IN" sz="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42" name="Straight Arrow Connector 41"/>
              <p:cNvCxnSpPr>
                <a:stCxn id="50" idx="0"/>
              </p:cNvCxnSpPr>
              <p:nvPr/>
            </p:nvCxnSpPr>
            <p:spPr>
              <a:xfrm rot="5400000" flipH="1" flipV="1">
                <a:off x="3034263" y="1408674"/>
                <a:ext cx="223287" cy="9009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>
                <a:endCxn id="48" idx="0"/>
              </p:cNvCxnSpPr>
              <p:nvPr/>
            </p:nvCxnSpPr>
            <p:spPr>
              <a:xfrm>
                <a:off x="3590881" y="1747500"/>
                <a:ext cx="649333" cy="2232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878428" y="1007349"/>
                <a:ext cx="1864771" cy="79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All name space edits logged to shared NFS storage; single writer (fencing) </a:t>
                </a:r>
                <a:endParaRPr lang="en-IN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152931" y="1277341"/>
                <a:ext cx="2128584" cy="452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Read edit logs and applies to its own namespace</a:t>
                </a:r>
                <a:endParaRPr lang="en-IN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762000" y="1970789"/>
                <a:ext cx="1133942" cy="472879"/>
              </a:xfrm>
              <a:prstGeom prst="roundRect">
                <a:avLst/>
              </a:prstGeom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Secondary Name Node</a:t>
                </a:r>
                <a:endParaRPr lang="en-IN" sz="9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1668127" y="2814469"/>
                <a:ext cx="1447863" cy="775965"/>
                <a:chOff x="585349" y="3034549"/>
                <a:chExt cx="1370814" cy="636414"/>
              </a:xfrm>
            </p:grpSpPr>
            <p:sp>
              <p:nvSpPr>
                <p:cNvPr id="71" name="Rounded Rectangle 70"/>
                <p:cNvSpPr/>
                <p:nvPr/>
              </p:nvSpPr>
              <p:spPr>
                <a:xfrm>
                  <a:off x="585349" y="3034549"/>
                  <a:ext cx="1370814" cy="636414"/>
                </a:xfrm>
                <a:prstGeom prst="roundRect">
                  <a:avLst/>
                </a:prstGeom>
                <a:gradFill>
                  <a:gsLst>
                    <a:gs pos="0">
                      <a:srgbClr val="F79A03"/>
                    </a:gs>
                    <a:gs pos="100000">
                      <a:srgbClr val="BC3E0C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9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    </a:t>
                  </a:r>
                  <a:endParaRPr lang="en-IN" sz="9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711029" y="3403297"/>
                  <a:ext cx="293726" cy="16570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825746" y="3040054"/>
                  <a:ext cx="933232" cy="2471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DataNode</a:t>
                  </a:r>
                  <a:endParaRPr lang="en-IN" sz="10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1109614" y="3403297"/>
                  <a:ext cx="293726" cy="16570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1508199" y="3403297"/>
                  <a:ext cx="293726" cy="16570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</p:grpSp>
          <p:sp>
            <p:nvSpPr>
              <p:cNvPr id="48" name="Rounded Rectangle 47"/>
              <p:cNvSpPr/>
              <p:nvPr/>
            </p:nvSpPr>
            <p:spPr>
              <a:xfrm>
                <a:off x="3679825" y="1970789"/>
                <a:ext cx="1120776" cy="489900"/>
              </a:xfrm>
              <a:prstGeom prst="roundRect">
                <a:avLst/>
              </a:prstGeom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Standby NameNode</a:t>
                </a:r>
                <a:endParaRPr lang="en-IN" sz="9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49" name="Straight Arrow Connector 48"/>
              <p:cNvCxnSpPr>
                <a:stCxn id="46" idx="3"/>
                <a:endCxn id="50" idx="1"/>
              </p:cNvCxnSpPr>
              <p:nvPr/>
            </p:nvCxnSpPr>
            <p:spPr>
              <a:xfrm>
                <a:off x="1895942" y="2207229"/>
                <a:ext cx="218325" cy="1003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Rounded Rectangle 49"/>
              <p:cNvSpPr/>
              <p:nvPr/>
            </p:nvSpPr>
            <p:spPr>
              <a:xfrm>
                <a:off x="2114267" y="1970789"/>
                <a:ext cx="1162334" cy="492956"/>
              </a:xfrm>
              <a:prstGeom prst="roundRect">
                <a:avLst/>
              </a:prstGeom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Active NameNode</a:t>
                </a:r>
                <a:endParaRPr lang="en-IN" sz="9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2430127" y="4019550"/>
                <a:ext cx="609600" cy="381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1744327" y="4019550"/>
                <a:ext cx="609600" cy="381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702044" y="4095750"/>
                <a:ext cx="678593" cy="226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Container</a:t>
                </a:r>
                <a:endParaRPr lang="en-US" sz="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483451" y="4019550"/>
                <a:ext cx="546371" cy="339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App</a:t>
                </a:r>
              </a:p>
              <a:p>
                <a:pPr algn="ctr"/>
                <a:r>
                  <a:rPr lang="en-US" sz="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Master</a:t>
                </a:r>
                <a:endParaRPr lang="en-US" sz="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429000" y="2800350"/>
                <a:ext cx="1595724" cy="1752430"/>
                <a:chOff x="1439527" y="2966869"/>
                <a:chExt cx="1595724" cy="1752430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>
                  <a:off x="1440646" y="3742832"/>
                  <a:ext cx="1594605" cy="976467"/>
                  <a:chOff x="5337511" y="3465985"/>
                  <a:chExt cx="1502389" cy="636414"/>
                </a:xfrm>
              </p:grpSpPr>
              <p:sp>
                <p:nvSpPr>
                  <p:cNvPr id="69" name="Rounded Rectangle 68"/>
                  <p:cNvSpPr/>
                  <p:nvPr/>
                </p:nvSpPr>
                <p:spPr>
                  <a:xfrm>
                    <a:off x="5337511" y="3465985"/>
                    <a:ext cx="1370814" cy="636414"/>
                  </a:xfrm>
                  <a:prstGeom prst="roundRect">
                    <a:avLst/>
                  </a:prstGeom>
                  <a:gradFill>
                    <a:gsLst>
                      <a:gs pos="0">
                        <a:srgbClr val="BDD632"/>
                      </a:gs>
                      <a:gs pos="100000">
                        <a:srgbClr val="637016"/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900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     </a:t>
                    </a:r>
                    <a:endParaRPr lang="en-IN" sz="900" dirty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5475204" y="3507376"/>
                    <a:ext cx="1364696" cy="2025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 Node Manager</a:t>
                    </a:r>
                    <a:endParaRPr lang="en-IN" sz="10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1439527" y="2966869"/>
                  <a:ext cx="1447863" cy="775965"/>
                  <a:chOff x="585349" y="3034549"/>
                  <a:chExt cx="1370814" cy="636414"/>
                </a:xfrm>
              </p:grpSpPr>
              <p:sp>
                <p:nvSpPr>
                  <p:cNvPr id="64" name="Rounded Rectangle 63"/>
                  <p:cNvSpPr/>
                  <p:nvPr/>
                </p:nvSpPr>
                <p:spPr>
                  <a:xfrm>
                    <a:off x="585349" y="3034549"/>
                    <a:ext cx="1370814" cy="636414"/>
                  </a:xfrm>
                  <a:prstGeom prst="roundRect">
                    <a:avLst/>
                  </a:prstGeom>
                  <a:gradFill>
                    <a:gsLst>
                      <a:gs pos="0">
                        <a:srgbClr val="F79A03"/>
                      </a:gs>
                      <a:gs pos="100000">
                        <a:srgbClr val="BC3E0C"/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900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     </a:t>
                    </a:r>
                    <a:endParaRPr lang="en-IN" sz="900" dirty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65" name="Rectangle 64"/>
                  <p:cNvSpPr/>
                  <p:nvPr/>
                </p:nvSpPr>
                <p:spPr>
                  <a:xfrm>
                    <a:off x="711029" y="3403297"/>
                    <a:ext cx="293726" cy="165706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100" dirty="0"/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825746" y="3040054"/>
                    <a:ext cx="933232" cy="2471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DataNode</a:t>
                    </a:r>
                    <a:endParaRPr lang="en-IN" sz="1000" dirty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67" name="Rectangle 66"/>
                  <p:cNvSpPr/>
                  <p:nvPr/>
                </p:nvSpPr>
                <p:spPr>
                  <a:xfrm>
                    <a:off x="1109614" y="3403297"/>
                    <a:ext cx="293726" cy="165706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100" dirty="0"/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>
                  <a:xfrm>
                    <a:off x="1508199" y="3403297"/>
                    <a:ext cx="293726" cy="165706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100" dirty="0"/>
                  </a:p>
                </p:txBody>
              </p:sp>
            </p:grpSp>
            <p:sp>
              <p:nvSpPr>
                <p:cNvPr id="60" name="Rounded Rectangle 59"/>
                <p:cNvSpPr/>
                <p:nvPr/>
              </p:nvSpPr>
              <p:spPr>
                <a:xfrm>
                  <a:off x="2201527" y="4171950"/>
                  <a:ext cx="609600" cy="381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61" name="Rounded Rectangle 60"/>
                <p:cNvSpPr/>
                <p:nvPr/>
              </p:nvSpPr>
              <p:spPr>
                <a:xfrm>
                  <a:off x="1515727" y="4171950"/>
                  <a:ext cx="609600" cy="381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1473444" y="4248150"/>
                  <a:ext cx="678593" cy="2260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Container</a:t>
                  </a:r>
                  <a:endParaRPr lang="en-US" sz="6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2254851" y="4171950"/>
                  <a:ext cx="546371" cy="3390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6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App</a:t>
                  </a:r>
                </a:p>
                <a:p>
                  <a:pPr algn="ctr"/>
                  <a:r>
                    <a:rPr lang="en-US" sz="6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Master</a:t>
                  </a:r>
                  <a:endParaRPr lang="en-US" sz="6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  <p:sp>
            <p:nvSpPr>
              <p:cNvPr id="56" name="TextBox 55"/>
              <p:cNvSpPr txBox="1"/>
              <p:nvPr/>
            </p:nvSpPr>
            <p:spPr>
              <a:xfrm>
                <a:off x="5359307" y="2807055"/>
                <a:ext cx="1079521" cy="31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Data </a:t>
                </a:r>
                <a:r>
                  <a:rPr lang="en-US" sz="1000" dirty="0" smtClean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Node</a:t>
                </a:r>
                <a:endParaRPr lang="en-IN" sz="10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4572000" y="822127"/>
                <a:ext cx="1504141" cy="352093"/>
              </a:xfrm>
              <a:prstGeom prst="round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2642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Client</a:t>
                </a:r>
                <a:endParaRPr lang="en-IN" sz="10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296918" y="2892599"/>
              <a:ext cx="1094482" cy="1431751"/>
              <a:chOff x="6296918" y="2892599"/>
              <a:chExt cx="1094482" cy="1431751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6296918" y="3690380"/>
                <a:ext cx="1088311" cy="633970"/>
                <a:chOff x="6296918" y="2881064"/>
                <a:chExt cx="1088311" cy="633970"/>
              </a:xfrm>
            </p:grpSpPr>
            <p:sp>
              <p:nvSpPr>
                <p:cNvPr id="32" name="Rounded Rectangle 31"/>
                <p:cNvSpPr/>
                <p:nvPr/>
              </p:nvSpPr>
              <p:spPr>
                <a:xfrm>
                  <a:off x="6296918" y="2881064"/>
                  <a:ext cx="1088311" cy="633970"/>
                </a:xfrm>
                <a:prstGeom prst="roundRect">
                  <a:avLst/>
                </a:prstGeom>
                <a:gradFill>
                  <a:gsLst>
                    <a:gs pos="0">
                      <a:srgbClr val="F79A03"/>
                    </a:gs>
                    <a:gs pos="100000">
                      <a:srgbClr val="BC3E0C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9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    </a:t>
                  </a:r>
                  <a:endParaRPr lang="en-IN" sz="9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6396697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6487773" y="2886548"/>
                  <a:ext cx="74090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DataNode</a:t>
                  </a:r>
                  <a:endParaRPr lang="en-IN" sz="10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6713140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7029583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6297759" y="2892599"/>
                <a:ext cx="1093641" cy="797781"/>
                <a:chOff x="6593656" y="3835188"/>
                <a:chExt cx="1093641" cy="797781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6593656" y="3835188"/>
                  <a:ext cx="1093641" cy="797781"/>
                  <a:chOff x="6305203" y="3526569"/>
                  <a:chExt cx="1093641" cy="797781"/>
                </a:xfrm>
              </p:grpSpPr>
              <p:sp>
                <p:nvSpPr>
                  <p:cNvPr id="27" name="Rounded Rectangle 26"/>
                  <p:cNvSpPr/>
                  <p:nvPr/>
                </p:nvSpPr>
                <p:spPr>
                  <a:xfrm>
                    <a:off x="6305203" y="3526569"/>
                    <a:ext cx="1093641" cy="797781"/>
                  </a:xfrm>
                  <a:prstGeom prst="roundRect">
                    <a:avLst/>
                  </a:prstGeom>
                  <a:gradFill>
                    <a:gsLst>
                      <a:gs pos="0">
                        <a:srgbClr val="BDD632"/>
                      </a:gs>
                      <a:gs pos="100000">
                        <a:srgbClr val="637016"/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900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     </a:t>
                    </a:r>
                    <a:endParaRPr lang="en-IN" sz="900" dirty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6869688" y="3863331"/>
                    <a:ext cx="458216" cy="3112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6361639" y="3877165"/>
                    <a:ext cx="458216" cy="3112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6329856" y="3939421"/>
                    <a:ext cx="510076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Container</a:t>
                    </a:r>
                    <a:endParaRPr lang="en-US" sz="6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6917215" y="3877165"/>
                    <a:ext cx="410689" cy="2769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App</a:t>
                    </a:r>
                  </a:p>
                  <a:p>
                    <a:pPr algn="ctr"/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Master</a:t>
                    </a:r>
                    <a:endParaRPr lang="en-US" sz="6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</p:grpSp>
            <p:sp>
              <p:nvSpPr>
                <p:cNvPr id="26" name="TextBox 25"/>
                <p:cNvSpPr txBox="1"/>
                <p:nvPr/>
              </p:nvSpPr>
              <p:spPr>
                <a:xfrm>
                  <a:off x="6593656" y="3867150"/>
                  <a:ext cx="1088761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Node Manager</a:t>
                  </a:r>
                  <a:endParaRPr lang="en-IN" sz="10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</p:grpSp>
        <p:grpSp>
          <p:nvGrpSpPr>
            <p:cNvPr id="8" name="Group 7"/>
            <p:cNvGrpSpPr/>
            <p:nvPr/>
          </p:nvGrpSpPr>
          <p:grpSpPr>
            <a:xfrm>
              <a:off x="5001518" y="2892599"/>
              <a:ext cx="1094482" cy="1431751"/>
              <a:chOff x="6296918" y="2892599"/>
              <a:chExt cx="1094482" cy="1431751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296918" y="3690380"/>
                <a:ext cx="1088311" cy="633970"/>
                <a:chOff x="6296918" y="2881064"/>
                <a:chExt cx="1088311" cy="633970"/>
              </a:xfrm>
            </p:grpSpPr>
            <p:sp>
              <p:nvSpPr>
                <p:cNvPr id="18" name="Rounded Rectangle 17"/>
                <p:cNvSpPr/>
                <p:nvPr/>
              </p:nvSpPr>
              <p:spPr>
                <a:xfrm>
                  <a:off x="6296918" y="2881064"/>
                  <a:ext cx="1088311" cy="633970"/>
                </a:xfrm>
                <a:prstGeom prst="roundRect">
                  <a:avLst/>
                </a:prstGeom>
                <a:gradFill>
                  <a:gsLst>
                    <a:gs pos="0">
                      <a:srgbClr val="F79A03"/>
                    </a:gs>
                    <a:gs pos="100000">
                      <a:srgbClr val="BC3E0C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9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    </a:t>
                  </a:r>
                  <a:endParaRPr lang="en-IN" sz="9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6396697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487773" y="2886548"/>
                  <a:ext cx="74090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DataNode</a:t>
                  </a:r>
                  <a:endParaRPr lang="en-IN" sz="10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6713140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7029583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6297759" y="2892599"/>
                <a:ext cx="1093641" cy="797781"/>
                <a:chOff x="6593656" y="3835188"/>
                <a:chExt cx="1093641" cy="797781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6593656" y="3835188"/>
                  <a:ext cx="1093641" cy="797781"/>
                  <a:chOff x="6305203" y="3526569"/>
                  <a:chExt cx="1093641" cy="797781"/>
                </a:xfrm>
              </p:grpSpPr>
              <p:sp>
                <p:nvSpPr>
                  <p:cNvPr id="13" name="Rounded Rectangle 12"/>
                  <p:cNvSpPr/>
                  <p:nvPr/>
                </p:nvSpPr>
                <p:spPr>
                  <a:xfrm>
                    <a:off x="6305203" y="3526569"/>
                    <a:ext cx="1093641" cy="797781"/>
                  </a:xfrm>
                  <a:prstGeom prst="roundRect">
                    <a:avLst/>
                  </a:prstGeom>
                  <a:gradFill>
                    <a:gsLst>
                      <a:gs pos="0">
                        <a:srgbClr val="BDD632"/>
                      </a:gs>
                      <a:gs pos="100000">
                        <a:srgbClr val="637016"/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900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     </a:t>
                    </a:r>
                    <a:endParaRPr lang="en-IN" sz="900" dirty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14" name="Rounded Rectangle 13"/>
                  <p:cNvSpPr/>
                  <p:nvPr/>
                </p:nvSpPr>
                <p:spPr>
                  <a:xfrm>
                    <a:off x="6869688" y="3863331"/>
                    <a:ext cx="458216" cy="3112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/>
                  </a:p>
                </p:txBody>
              </p:sp>
              <p:sp>
                <p:nvSpPr>
                  <p:cNvPr id="15" name="Rounded Rectangle 14"/>
                  <p:cNvSpPr/>
                  <p:nvPr/>
                </p:nvSpPr>
                <p:spPr>
                  <a:xfrm>
                    <a:off x="6361639" y="3877165"/>
                    <a:ext cx="458216" cy="3112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6329856" y="3939421"/>
                    <a:ext cx="510076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Container</a:t>
                    </a:r>
                    <a:endParaRPr lang="en-US" sz="6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6917215" y="3877165"/>
                    <a:ext cx="410689" cy="2769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App</a:t>
                    </a:r>
                  </a:p>
                  <a:p>
                    <a:pPr algn="ctr"/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Master</a:t>
                    </a:r>
                    <a:endParaRPr lang="en-US" sz="6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6593656" y="3867150"/>
                  <a:ext cx="1088761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Node Manager</a:t>
                  </a:r>
                  <a:endParaRPr lang="en-IN" sz="10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</p:grpSp>
      </p:grpSp>
      <p:cxnSp>
        <p:nvCxnSpPr>
          <p:cNvPr id="78" name="Elbow Connector 77"/>
          <p:cNvCxnSpPr>
            <a:stCxn id="57" idx="1"/>
            <a:endCxn id="50" idx="0"/>
          </p:cNvCxnSpPr>
          <p:nvPr/>
        </p:nvCxnSpPr>
        <p:spPr>
          <a:xfrm rot="10800000" flipV="1">
            <a:off x="3053499" y="1408669"/>
            <a:ext cx="1410553" cy="79463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40" idx="0"/>
            <a:endCxn id="57" idx="3"/>
          </p:cNvCxnSpPr>
          <p:nvPr/>
        </p:nvCxnSpPr>
        <p:spPr>
          <a:xfrm rot="16200000" flipV="1">
            <a:off x="5470758" y="1532577"/>
            <a:ext cx="794635" cy="54682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40" idx="2"/>
            <a:endCxn id="27" idx="0"/>
          </p:cNvCxnSpPr>
          <p:nvPr/>
        </p:nvCxnSpPr>
        <p:spPr>
          <a:xfrm>
            <a:off x="6141485" y="2589229"/>
            <a:ext cx="703095" cy="3033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0" idx="2"/>
            <a:endCxn id="71" idx="0"/>
          </p:cNvCxnSpPr>
          <p:nvPr/>
        </p:nvCxnSpPr>
        <p:spPr>
          <a:xfrm flipH="1">
            <a:off x="2825462" y="2606054"/>
            <a:ext cx="228036" cy="2865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50" idx="2"/>
            <a:endCxn id="64" idx="0"/>
          </p:cNvCxnSpPr>
          <p:nvPr/>
        </p:nvCxnSpPr>
        <p:spPr>
          <a:xfrm>
            <a:off x="3053498" y="2606054"/>
            <a:ext cx="1095554" cy="2750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48" idx="2"/>
            <a:endCxn id="71" idx="0"/>
          </p:cNvCxnSpPr>
          <p:nvPr/>
        </p:nvCxnSpPr>
        <p:spPr>
          <a:xfrm flipH="1">
            <a:off x="2825462" y="2603558"/>
            <a:ext cx="1389196" cy="2890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8" idx="2"/>
            <a:endCxn id="64" idx="0"/>
          </p:cNvCxnSpPr>
          <p:nvPr/>
        </p:nvCxnSpPr>
        <p:spPr>
          <a:xfrm flipH="1">
            <a:off x="4149052" y="2603558"/>
            <a:ext cx="65606" cy="2775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40" idx="2"/>
            <a:endCxn id="13" idx="0"/>
          </p:cNvCxnSpPr>
          <p:nvPr/>
        </p:nvCxnSpPr>
        <p:spPr>
          <a:xfrm flipH="1">
            <a:off x="5549180" y="2589229"/>
            <a:ext cx="592305" cy="3033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74265" y="2086921"/>
            <a:ext cx="10342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NameNode High Availability</a:t>
            </a:r>
            <a:endParaRPr lang="en-IN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707405" y="2159967"/>
            <a:ext cx="1268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Generation MapReduce</a:t>
            </a:r>
            <a:endParaRPr lang="en-IN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86889" y="4398431"/>
            <a:ext cx="7924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hlinkClick r:id="rId2"/>
              </a:rPr>
              <a:t>http://hadoop.apache.org/docs/stable2/hadoop-yarn/hadoop-yarn-site/HDFSHighAvailabilityWithNFS.html</a:t>
            </a:r>
            <a:endParaRPr lang="en-IN" sz="1200" dirty="0"/>
          </a:p>
        </p:txBody>
      </p:sp>
      <p:sp>
        <p:nvSpPr>
          <p:cNvPr id="89" name="TextBox 88"/>
          <p:cNvSpPr txBox="1"/>
          <p:nvPr/>
        </p:nvSpPr>
        <p:spPr>
          <a:xfrm>
            <a:off x="3283602" y="81363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HDFS HIGH AVAILABILITY</a:t>
            </a:r>
            <a:endParaRPr lang="en-IN" sz="14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6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447372" y="4650261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Hands-On</a:t>
            </a:r>
          </a:p>
          <a:p>
            <a:pPr algn="ctr"/>
            <a:endParaRPr lang="en-US" sz="3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3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Achieving HDFS and YARN High Availability</a:t>
            </a:r>
            <a:endParaRPr lang="en-US" sz="3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1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447372" y="4650261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Hands-On</a:t>
            </a:r>
          </a:p>
          <a:p>
            <a:pPr algn="ctr"/>
            <a:endParaRPr lang="en-US" sz="3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3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Securing through ACL</a:t>
            </a:r>
            <a:endParaRPr lang="en-US" sz="3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78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What to do with Big Data ?</a:t>
            </a:r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97" y="1318698"/>
            <a:ext cx="5616027" cy="2732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4" y="865077"/>
            <a:ext cx="2418479" cy="364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63513" y="1648523"/>
            <a:ext cx="8741685" cy="296082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Hadoop: The Perfect Data Warehouse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849898" y="815417"/>
            <a:ext cx="1397542" cy="5625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Free Text</a:t>
            </a:r>
            <a:endParaRPr lang="en-US" sz="1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513095" y="815417"/>
            <a:ext cx="1395919" cy="5625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Images/</a:t>
            </a:r>
          </a:p>
          <a:p>
            <a:pPr algn="ctr"/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</a:t>
            </a:r>
            <a:r>
              <a:rPr lang="en-US" sz="13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ideos</a:t>
            </a:r>
            <a:endParaRPr lang="en-US" sz="1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an 4"/>
          <p:cNvSpPr/>
          <p:nvPr/>
        </p:nvSpPr>
        <p:spPr>
          <a:xfrm>
            <a:off x="1305477" y="1653665"/>
            <a:ext cx="486383" cy="797668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/>
          <p:cNvSpPr/>
          <p:nvPr/>
        </p:nvSpPr>
        <p:spPr>
          <a:xfrm>
            <a:off x="3008568" y="1631856"/>
            <a:ext cx="486383" cy="797668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n 23"/>
          <p:cNvSpPr/>
          <p:nvPr/>
        </p:nvSpPr>
        <p:spPr>
          <a:xfrm>
            <a:off x="4719534" y="1624295"/>
            <a:ext cx="486383" cy="797668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n 24"/>
          <p:cNvSpPr/>
          <p:nvPr/>
        </p:nvSpPr>
        <p:spPr>
          <a:xfrm>
            <a:off x="6286461" y="1611180"/>
            <a:ext cx="486383" cy="797668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n 25"/>
          <p:cNvSpPr/>
          <p:nvPr/>
        </p:nvSpPr>
        <p:spPr>
          <a:xfrm>
            <a:off x="7970024" y="1611180"/>
            <a:ext cx="486383" cy="797668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36447" y="2617748"/>
            <a:ext cx="1090544" cy="340519"/>
          </a:xfrm>
          <a:prstGeom prst="round2Diag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HCatalog</a:t>
            </a:r>
          </a:p>
        </p:txBody>
      </p:sp>
      <p:sp>
        <p:nvSpPr>
          <p:cNvPr id="7" name="Flowchart: Card 6"/>
          <p:cNvSpPr/>
          <p:nvPr/>
        </p:nvSpPr>
        <p:spPr>
          <a:xfrm>
            <a:off x="1665398" y="3154050"/>
            <a:ext cx="1048968" cy="485055"/>
          </a:xfrm>
          <a:prstGeom prst="flowChartPunchedCar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HiveSQL</a:t>
            </a:r>
            <a:endParaRPr lang="en-US" dirty="0"/>
          </a:p>
        </p:txBody>
      </p:sp>
      <p:sp>
        <p:nvSpPr>
          <p:cNvPr id="27" name="Flowchart: Card 26"/>
          <p:cNvSpPr/>
          <p:nvPr/>
        </p:nvSpPr>
        <p:spPr>
          <a:xfrm>
            <a:off x="6878029" y="3128933"/>
            <a:ext cx="1048968" cy="485055"/>
          </a:xfrm>
          <a:prstGeom prst="flowChartPunchedCar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Others …</a:t>
            </a:r>
            <a:endParaRPr lang="en-US" dirty="0"/>
          </a:p>
        </p:txBody>
      </p:sp>
      <p:sp>
        <p:nvSpPr>
          <p:cNvPr id="28" name="Flowchart: Card 27"/>
          <p:cNvSpPr/>
          <p:nvPr/>
        </p:nvSpPr>
        <p:spPr>
          <a:xfrm>
            <a:off x="4155566" y="3154051"/>
            <a:ext cx="1194881" cy="485054"/>
          </a:xfrm>
          <a:prstGeom prst="flowChartPunchedCar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ImpalaSQL</a:t>
            </a:r>
            <a:endParaRPr lang="en-US" dirty="0"/>
          </a:p>
        </p:txBody>
      </p:sp>
      <p:sp>
        <p:nvSpPr>
          <p:cNvPr id="8" name="Horizontal Scroll 7"/>
          <p:cNvSpPr/>
          <p:nvPr/>
        </p:nvSpPr>
        <p:spPr>
          <a:xfrm>
            <a:off x="1621624" y="3828948"/>
            <a:ext cx="1136516" cy="590551"/>
          </a:xfrm>
          <a:prstGeom prst="horizontalScrol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Tableau</a:t>
            </a:r>
            <a:endParaRPr lang="en-US" dirty="0"/>
          </a:p>
        </p:txBody>
      </p:sp>
      <p:sp>
        <p:nvSpPr>
          <p:cNvPr id="29" name="Horizontal Scroll 28"/>
          <p:cNvSpPr/>
          <p:nvPr/>
        </p:nvSpPr>
        <p:spPr>
          <a:xfrm>
            <a:off x="5205917" y="3801190"/>
            <a:ext cx="1136516" cy="590551"/>
          </a:xfrm>
          <a:prstGeom prst="horizontalScrol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Cognos</a:t>
            </a:r>
            <a:endParaRPr lang="en-US" dirty="0"/>
          </a:p>
        </p:txBody>
      </p:sp>
      <p:sp>
        <p:nvSpPr>
          <p:cNvPr id="30" name="Horizontal Scroll 29"/>
          <p:cNvSpPr/>
          <p:nvPr/>
        </p:nvSpPr>
        <p:spPr>
          <a:xfrm>
            <a:off x="3374852" y="3821409"/>
            <a:ext cx="1136516" cy="590551"/>
          </a:xfrm>
          <a:prstGeom prst="horizontalScrol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QlikView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5739316" y="795370"/>
            <a:ext cx="1397542" cy="5625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Logs</a:t>
            </a:r>
            <a:endParaRPr lang="en-US" sz="1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155566" y="795370"/>
            <a:ext cx="1502685" cy="5625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Transaction</a:t>
            </a:r>
            <a:endParaRPr lang="en-US" sz="1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402513" y="795369"/>
            <a:ext cx="1502685" cy="5625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Sensors</a:t>
            </a:r>
            <a:endParaRPr lang="en-US" sz="1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1403739" y="1391653"/>
            <a:ext cx="289858" cy="269904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6363247" y="1347595"/>
            <a:ext cx="289858" cy="269904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4802405" y="1361952"/>
            <a:ext cx="289858" cy="269904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/>
          <p:cNvSpPr/>
          <p:nvPr/>
        </p:nvSpPr>
        <p:spPr>
          <a:xfrm>
            <a:off x="3091836" y="1379323"/>
            <a:ext cx="289858" cy="269904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>
            <a:off x="8068287" y="1363439"/>
            <a:ext cx="289858" cy="269904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orizontal Scroll 37"/>
          <p:cNvSpPr/>
          <p:nvPr/>
        </p:nvSpPr>
        <p:spPr>
          <a:xfrm>
            <a:off x="7117167" y="3772006"/>
            <a:ext cx="1136516" cy="590551"/>
          </a:xfrm>
          <a:prstGeom prst="horizontalScrol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Pentaho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64451" y="1871514"/>
            <a:ext cx="1028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200" dirty="0" smtClean="0">
                <a:solidFill>
                  <a:srgbClr val="000000"/>
                </a:solidFill>
                <a:cs typeface="HP Simplified" pitchFamily="34" charset="0"/>
              </a:rPr>
              <a:t>HDFS Files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4451" y="2681268"/>
            <a:ext cx="1028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200" dirty="0" smtClean="0">
                <a:solidFill>
                  <a:srgbClr val="000000"/>
                </a:solidFill>
                <a:cs typeface="HP Simplified" pitchFamily="34" charset="0"/>
              </a:rPr>
              <a:t>Metadata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7663" y="3321905"/>
            <a:ext cx="1156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200" dirty="0" smtClean="0">
                <a:solidFill>
                  <a:srgbClr val="000000"/>
                </a:solidFill>
                <a:cs typeface="HP Simplified" pitchFamily="34" charset="0"/>
              </a:rPr>
              <a:t>Query Engines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5613" y="3928540"/>
            <a:ext cx="1156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200" dirty="0" smtClean="0">
                <a:solidFill>
                  <a:srgbClr val="000000"/>
                </a:solidFill>
                <a:cs typeface="HP Simplified" pitchFamily="34" charset="0"/>
              </a:rPr>
              <a:t>BI Tools</a:t>
            </a:r>
          </a:p>
        </p:txBody>
      </p:sp>
    </p:spTree>
    <p:extLst>
      <p:ext uri="{BB962C8B-B14F-4D97-AF65-F5344CB8AC3E}">
        <p14:creationId xmlns:p14="http://schemas.microsoft.com/office/powerpoint/2010/main" val="137118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What a Data </a:t>
            </a:r>
            <a:r>
              <a:rPr lang="en-US" dirty="0">
                <a:solidFill>
                  <a:srgbClr val="262626"/>
                </a:solidFill>
              </a:rPr>
              <a:t>W</a:t>
            </a:r>
            <a:r>
              <a:rPr lang="en-US" dirty="0" smtClean="0">
                <a:solidFill>
                  <a:srgbClr val="262626"/>
                </a:solidFill>
              </a:rPr>
              <a:t>arehouse is good at ?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4204" y="1721796"/>
            <a:ext cx="7934929" cy="340519"/>
          </a:xfrm>
          <a:prstGeom prst="round2Diag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Among others, a 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ata 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arehouse is the foundation for a successful business intelligence program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29300" y="2159540"/>
            <a:ext cx="2560188" cy="574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Data Warehouse Institute</a:t>
            </a:r>
          </a:p>
          <a:p>
            <a:pPr marL="0" defTabSz="430213">
              <a:spcAft>
                <a:spcPts val="400"/>
              </a:spcAft>
              <a:buSzPct val="100000"/>
            </a:pP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www.tdwi.org</a:t>
            </a:r>
          </a:p>
        </p:txBody>
      </p:sp>
    </p:spTree>
    <p:extLst>
      <p:ext uri="{BB962C8B-B14F-4D97-AF65-F5344CB8AC3E}">
        <p14:creationId xmlns:p14="http://schemas.microsoft.com/office/powerpoint/2010/main" val="61726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1985" y="162939"/>
            <a:ext cx="7801682" cy="442912"/>
          </a:xfrm>
        </p:spPr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Survey</a:t>
            </a:r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57" y="3129498"/>
            <a:ext cx="3457575" cy="466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590" y="903383"/>
            <a:ext cx="8637224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IN" sz="16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vital for us, be it a compliment, a suggestion or a complaint. It helps us to make your experience better!</a:t>
            </a:r>
            <a:br>
              <a:rPr lang="en-IN" sz="16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6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6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6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minutes to take the survey after the webinar. </a:t>
            </a:r>
          </a:p>
          <a:p>
            <a:pPr marL="0" defTabSz="430213">
              <a:spcAft>
                <a:spcPts val="400"/>
              </a:spcAft>
              <a:buSzPct val="100000"/>
            </a:pPr>
            <a:endParaRPr lang="en-US" sz="1600" dirty="0" err="1" smtClean="0">
              <a:solidFill>
                <a:srgbClr val="000000"/>
              </a:solidFill>
              <a:cs typeface="HP Simplifi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67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will you learn today?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400800" y="1381016"/>
            <a:ext cx="2458192" cy="24597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47" descr="C:\Users\lopezga\Documents\a-FY14\Icons 2014\Web-Communications_Icons\Group_project\Group_project_RGB\Group_project_RGB_white_NT.pn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0" y="1480103"/>
            <a:ext cx="439521" cy="4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38" descr="C:\Users\lopezga\Documents\a-FY14\Icons 2014\Web-Communications_Icons\Alliances\Alliances_RGB\Alliances_RGB_white_NT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36" y="2350516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31" descr="C:\Users\lopezga\Documents\a-FY14\Icons 2014\Web-Communications_Icons\Support\Support_RGB\Support_RGB_white_NT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41" y="2350515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3" descr="C:\Users\lopezga\Documents\a-FY14\Icons 2014\Web-Communications_Icons\Professional_development\Professional_development_RGB\Professional_development_RGB_white_NT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0" y="3178892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101"/>
          <p:cNvGrpSpPr>
            <a:grpSpLocks/>
          </p:cNvGrpSpPr>
          <p:nvPr/>
        </p:nvGrpSpPr>
        <p:grpSpPr>
          <a:xfrm>
            <a:off x="7355576" y="2234894"/>
            <a:ext cx="612648" cy="603504"/>
            <a:chOff x="2644022" y="3804641"/>
            <a:chExt cx="258802" cy="373251"/>
          </a:xfrm>
          <a:solidFill>
            <a:schemeClr val="bg1"/>
          </a:solidFill>
        </p:grpSpPr>
        <p:grpSp>
          <p:nvGrpSpPr>
            <p:cNvPr id="11" name="Group 10"/>
            <p:cNvGrpSpPr/>
            <p:nvPr/>
          </p:nvGrpSpPr>
          <p:grpSpPr>
            <a:xfrm>
              <a:off x="2661909" y="3804641"/>
              <a:ext cx="221532" cy="337923"/>
              <a:chOff x="4992029" y="402340"/>
              <a:chExt cx="825588" cy="1259346"/>
            </a:xfrm>
            <a:grpFill/>
          </p:grpSpPr>
          <p:sp>
            <p:nvSpPr>
              <p:cNvPr id="13" name="Freeform 12"/>
              <p:cNvSpPr/>
              <p:nvPr/>
            </p:nvSpPr>
            <p:spPr>
              <a:xfrm flipH="1">
                <a:off x="4992029" y="402340"/>
                <a:ext cx="825588" cy="1259346"/>
              </a:xfrm>
              <a:custGeom>
                <a:avLst/>
                <a:gdLst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1748790 w 2466498"/>
                  <a:gd name="connsiteY2" fmla="*/ 234315 h 3274695"/>
                  <a:gd name="connsiteX3" fmla="*/ 2466498 w 2466498"/>
                  <a:gd name="connsiteY3" fmla="*/ 768806 h 3274695"/>
                  <a:gd name="connsiteX4" fmla="*/ 1497330 w 2466498"/>
                  <a:gd name="connsiteY4" fmla="*/ 1583055 h 3274695"/>
                  <a:gd name="connsiteX5" fmla="*/ 1508760 w 2466498"/>
                  <a:gd name="connsiteY5" fmla="*/ 480060 h 3274695"/>
                  <a:gd name="connsiteX6" fmla="*/ 1388745 w 2466498"/>
                  <a:gd name="connsiteY6" fmla="*/ 417195 h 3274695"/>
                  <a:gd name="connsiteX7" fmla="*/ 1383030 w 2466498"/>
                  <a:gd name="connsiteY7" fmla="*/ 1703070 h 3274695"/>
                  <a:gd name="connsiteX8" fmla="*/ 1217295 w 2466498"/>
                  <a:gd name="connsiteY8" fmla="*/ 3188970 h 3274695"/>
                  <a:gd name="connsiteX9" fmla="*/ 1120140 w 2466498"/>
                  <a:gd name="connsiteY9" fmla="*/ 3274695 h 3274695"/>
                  <a:gd name="connsiteX10" fmla="*/ 617220 w 2466498"/>
                  <a:gd name="connsiteY10" fmla="*/ 3274695 h 3274695"/>
                  <a:gd name="connsiteX11" fmla="*/ 520065 w 2466498"/>
                  <a:gd name="connsiteY11" fmla="*/ 3143250 h 3274695"/>
                  <a:gd name="connsiteX12" fmla="*/ 371475 w 2466498"/>
                  <a:gd name="connsiteY12" fmla="*/ 1651635 h 3274695"/>
                  <a:gd name="connsiteX13" fmla="*/ 365760 w 2466498"/>
                  <a:gd name="connsiteY13" fmla="*/ 417195 h 3274695"/>
                  <a:gd name="connsiteX14" fmla="*/ 251460 w 2466498"/>
                  <a:gd name="connsiteY14" fmla="*/ 491490 h 3274695"/>
                  <a:gd name="connsiteX15" fmla="*/ 251460 w 2466498"/>
                  <a:gd name="connsiteY15" fmla="*/ 1571625 h 3274695"/>
                  <a:gd name="connsiteX16" fmla="*/ 0 w 2466498"/>
                  <a:gd name="connsiteY16" fmla="*/ 1560195 h 3274695"/>
                  <a:gd name="connsiteX17" fmla="*/ 0 w 2466498"/>
                  <a:gd name="connsiteY17" fmla="*/ 257175 h 3274695"/>
                  <a:gd name="connsiteX18" fmla="*/ 200025 w 2466498"/>
                  <a:gd name="connsiteY18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1497330 w 2473166"/>
                  <a:gd name="connsiteY3" fmla="*/ 1583055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2466498 w 2466498"/>
                  <a:gd name="connsiteY2" fmla="*/ 768806 h 3274695"/>
                  <a:gd name="connsiteX3" fmla="*/ 2167822 w 2466498"/>
                  <a:gd name="connsiteY3" fmla="*/ 1071367 h 3274695"/>
                  <a:gd name="connsiteX4" fmla="*/ 1508760 w 2466498"/>
                  <a:gd name="connsiteY4" fmla="*/ 480060 h 3274695"/>
                  <a:gd name="connsiteX5" fmla="*/ 1388745 w 2466498"/>
                  <a:gd name="connsiteY5" fmla="*/ 417195 h 3274695"/>
                  <a:gd name="connsiteX6" fmla="*/ 1383030 w 2466498"/>
                  <a:gd name="connsiteY6" fmla="*/ 1703070 h 3274695"/>
                  <a:gd name="connsiteX7" fmla="*/ 1217295 w 2466498"/>
                  <a:gd name="connsiteY7" fmla="*/ 3188970 h 3274695"/>
                  <a:gd name="connsiteX8" fmla="*/ 1120140 w 2466498"/>
                  <a:gd name="connsiteY8" fmla="*/ 3274695 h 3274695"/>
                  <a:gd name="connsiteX9" fmla="*/ 617220 w 2466498"/>
                  <a:gd name="connsiteY9" fmla="*/ 3274695 h 3274695"/>
                  <a:gd name="connsiteX10" fmla="*/ 520065 w 2466498"/>
                  <a:gd name="connsiteY10" fmla="*/ 3143250 h 3274695"/>
                  <a:gd name="connsiteX11" fmla="*/ 371475 w 2466498"/>
                  <a:gd name="connsiteY11" fmla="*/ 1651635 h 3274695"/>
                  <a:gd name="connsiteX12" fmla="*/ 365760 w 2466498"/>
                  <a:gd name="connsiteY12" fmla="*/ 417195 h 3274695"/>
                  <a:gd name="connsiteX13" fmla="*/ 251460 w 2466498"/>
                  <a:gd name="connsiteY13" fmla="*/ 491490 h 3274695"/>
                  <a:gd name="connsiteX14" fmla="*/ 251460 w 2466498"/>
                  <a:gd name="connsiteY14" fmla="*/ 1571625 h 3274695"/>
                  <a:gd name="connsiteX15" fmla="*/ 0 w 2466498"/>
                  <a:gd name="connsiteY15" fmla="*/ 1560195 h 3274695"/>
                  <a:gd name="connsiteX16" fmla="*/ 0 w 2466498"/>
                  <a:gd name="connsiteY16" fmla="*/ 257175 h 3274695"/>
                  <a:gd name="connsiteX17" fmla="*/ 200025 w 24664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167822 w 2387098"/>
                  <a:gd name="connsiteY3" fmla="*/ 1071367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238398 w 2387098"/>
                  <a:gd name="connsiteY3" fmla="*/ 1133124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420580 w 2607653"/>
                  <a:gd name="connsiteY0" fmla="*/ 1096451 h 4371146"/>
                  <a:gd name="connsiteX1" fmla="*/ 1757890 w 2607653"/>
                  <a:gd name="connsiteY1" fmla="*/ 1096451 h 4371146"/>
                  <a:gd name="connsiteX2" fmla="*/ 2607653 w 2607653"/>
                  <a:gd name="connsiteY2" fmla="*/ 2015233 h 4371146"/>
                  <a:gd name="connsiteX3" fmla="*/ 2458953 w 2607653"/>
                  <a:gd name="connsiteY3" fmla="*/ 2229575 h 4371146"/>
                  <a:gd name="connsiteX4" fmla="*/ 1729315 w 2607653"/>
                  <a:gd name="connsiteY4" fmla="*/ 1576511 h 4371146"/>
                  <a:gd name="connsiteX5" fmla="*/ 1609300 w 2607653"/>
                  <a:gd name="connsiteY5" fmla="*/ 1513646 h 4371146"/>
                  <a:gd name="connsiteX6" fmla="*/ 1603585 w 2607653"/>
                  <a:gd name="connsiteY6" fmla="*/ 2799521 h 4371146"/>
                  <a:gd name="connsiteX7" fmla="*/ 1437850 w 2607653"/>
                  <a:gd name="connsiteY7" fmla="*/ 4285421 h 4371146"/>
                  <a:gd name="connsiteX8" fmla="*/ 1340695 w 2607653"/>
                  <a:gd name="connsiteY8" fmla="*/ 4371146 h 4371146"/>
                  <a:gd name="connsiteX9" fmla="*/ 837775 w 2607653"/>
                  <a:gd name="connsiteY9" fmla="*/ 4371146 h 4371146"/>
                  <a:gd name="connsiteX10" fmla="*/ 740620 w 2607653"/>
                  <a:gd name="connsiteY10" fmla="*/ 4239701 h 4371146"/>
                  <a:gd name="connsiteX11" fmla="*/ 592030 w 2607653"/>
                  <a:gd name="connsiteY11" fmla="*/ 2748086 h 4371146"/>
                  <a:gd name="connsiteX12" fmla="*/ 586315 w 2607653"/>
                  <a:gd name="connsiteY12" fmla="*/ 1513646 h 4371146"/>
                  <a:gd name="connsiteX13" fmla="*/ 472015 w 2607653"/>
                  <a:gd name="connsiteY13" fmla="*/ 1587941 h 4371146"/>
                  <a:gd name="connsiteX14" fmla="*/ 472015 w 2607653"/>
                  <a:gd name="connsiteY14" fmla="*/ 2668076 h 4371146"/>
                  <a:gd name="connsiteX15" fmla="*/ 220555 w 2607653"/>
                  <a:gd name="connsiteY15" fmla="*/ 2656646 h 4371146"/>
                  <a:gd name="connsiteX16" fmla="*/ 0 w 2607653"/>
                  <a:gd name="connsiteY16" fmla="*/ 171449 h 4371146"/>
                  <a:gd name="connsiteX17" fmla="*/ 420580 w 260765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701395 w 2837033"/>
                  <a:gd name="connsiteY14" fmla="*/ 2668076 h 4371146"/>
                  <a:gd name="connsiteX15" fmla="*/ 0 w 2837033"/>
                  <a:gd name="connsiteY15" fmla="*/ 265827 h 4371146"/>
                  <a:gd name="connsiteX16" fmla="*/ 229380 w 2837033"/>
                  <a:gd name="connsiteY16" fmla="*/ 171449 h 4371146"/>
                  <a:gd name="connsiteX17" fmla="*/ 649960 w 283703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985207 w 2837033"/>
                  <a:gd name="connsiteY0" fmla="*/ 1114097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985207 w 2837033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987646 h 4244695"/>
                  <a:gd name="connsiteX1" fmla="*/ 1934337 w 2784100"/>
                  <a:gd name="connsiteY1" fmla="*/ 970000 h 4244695"/>
                  <a:gd name="connsiteX2" fmla="*/ 2784100 w 2784100"/>
                  <a:gd name="connsiteY2" fmla="*/ 1888782 h 4244695"/>
                  <a:gd name="connsiteX3" fmla="*/ 2635400 w 2784100"/>
                  <a:gd name="connsiteY3" fmla="*/ 2103124 h 4244695"/>
                  <a:gd name="connsiteX4" fmla="*/ 1905762 w 2784100"/>
                  <a:gd name="connsiteY4" fmla="*/ 1450060 h 4244695"/>
                  <a:gd name="connsiteX5" fmla="*/ 1785747 w 2784100"/>
                  <a:gd name="connsiteY5" fmla="*/ 1387195 h 4244695"/>
                  <a:gd name="connsiteX6" fmla="*/ 1780032 w 2784100"/>
                  <a:gd name="connsiteY6" fmla="*/ 2673070 h 4244695"/>
                  <a:gd name="connsiteX7" fmla="*/ 1614297 w 2784100"/>
                  <a:gd name="connsiteY7" fmla="*/ 4158970 h 4244695"/>
                  <a:gd name="connsiteX8" fmla="*/ 1517142 w 2784100"/>
                  <a:gd name="connsiteY8" fmla="*/ 4244695 h 4244695"/>
                  <a:gd name="connsiteX9" fmla="*/ 1014222 w 2784100"/>
                  <a:gd name="connsiteY9" fmla="*/ 4244695 h 4244695"/>
                  <a:gd name="connsiteX10" fmla="*/ 917067 w 2784100"/>
                  <a:gd name="connsiteY10" fmla="*/ 4113250 h 4244695"/>
                  <a:gd name="connsiteX11" fmla="*/ 768477 w 2784100"/>
                  <a:gd name="connsiteY11" fmla="*/ 2621635 h 4244695"/>
                  <a:gd name="connsiteX12" fmla="*/ 762762 w 2784100"/>
                  <a:gd name="connsiteY12" fmla="*/ 1387195 h 4244695"/>
                  <a:gd name="connsiteX13" fmla="*/ 604351 w 2784100"/>
                  <a:gd name="connsiteY13" fmla="*/ 1337980 h 4244695"/>
                  <a:gd name="connsiteX14" fmla="*/ 0 w 2784100"/>
                  <a:gd name="connsiteY14" fmla="*/ 254065 h 4244695"/>
                  <a:gd name="connsiteX15" fmla="*/ 176447 w 2784100"/>
                  <a:gd name="connsiteY15" fmla="*/ 44998 h 4244695"/>
                  <a:gd name="connsiteX16" fmla="*/ 932274 w 2784100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57284 w 2837033"/>
                  <a:gd name="connsiteY13" fmla="*/ 1337980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07870 w 2837033"/>
                  <a:gd name="connsiteY1" fmla="*/ 1022935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51981 w 2837033"/>
                  <a:gd name="connsiteY1" fmla="*/ 996468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688333 w 3101700"/>
                  <a:gd name="connsiteY3" fmla="*/ 210312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26535 w 3101700"/>
                  <a:gd name="connsiteY3" fmla="*/ 1706126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17713 w 3101700"/>
                  <a:gd name="connsiteY3" fmla="*/ 173259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899421 h 4156470"/>
                  <a:gd name="connsiteX1" fmla="*/ 1951981 w 3101700"/>
                  <a:gd name="connsiteY1" fmla="*/ 908243 h 4156470"/>
                  <a:gd name="connsiteX2" fmla="*/ 3101700 w 3101700"/>
                  <a:gd name="connsiteY2" fmla="*/ 1482956 h 4156470"/>
                  <a:gd name="connsiteX3" fmla="*/ 2917713 w 3101700"/>
                  <a:gd name="connsiteY3" fmla="*/ 1644369 h 4156470"/>
                  <a:gd name="connsiteX4" fmla="*/ 1932227 w 3101700"/>
                  <a:gd name="connsiteY4" fmla="*/ 1335367 h 4156470"/>
                  <a:gd name="connsiteX5" fmla="*/ 1821038 w 3101700"/>
                  <a:gd name="connsiteY5" fmla="*/ 1369549 h 4156470"/>
                  <a:gd name="connsiteX6" fmla="*/ 1832965 w 3101700"/>
                  <a:gd name="connsiteY6" fmla="*/ 2584845 h 4156470"/>
                  <a:gd name="connsiteX7" fmla="*/ 1667230 w 3101700"/>
                  <a:gd name="connsiteY7" fmla="*/ 4070745 h 4156470"/>
                  <a:gd name="connsiteX8" fmla="*/ 1570075 w 3101700"/>
                  <a:gd name="connsiteY8" fmla="*/ 4156470 h 4156470"/>
                  <a:gd name="connsiteX9" fmla="*/ 1067155 w 3101700"/>
                  <a:gd name="connsiteY9" fmla="*/ 4156470 h 4156470"/>
                  <a:gd name="connsiteX10" fmla="*/ 970000 w 3101700"/>
                  <a:gd name="connsiteY10" fmla="*/ 4025025 h 4156470"/>
                  <a:gd name="connsiteX11" fmla="*/ 821410 w 3101700"/>
                  <a:gd name="connsiteY11" fmla="*/ 2533410 h 4156470"/>
                  <a:gd name="connsiteX12" fmla="*/ 815695 w 3101700"/>
                  <a:gd name="connsiteY12" fmla="*/ 1298970 h 4156470"/>
                  <a:gd name="connsiteX13" fmla="*/ 604351 w 3101700"/>
                  <a:gd name="connsiteY13" fmla="*/ 1196822 h 4156470"/>
                  <a:gd name="connsiteX14" fmla="*/ 0 w 3101700"/>
                  <a:gd name="connsiteY14" fmla="*/ 165841 h 4156470"/>
                  <a:gd name="connsiteX15" fmla="*/ 114690 w 3101700"/>
                  <a:gd name="connsiteY15" fmla="*/ 44998 h 4156470"/>
                  <a:gd name="connsiteX16" fmla="*/ 985207 w 3101700"/>
                  <a:gd name="connsiteY16" fmla="*/ 899421 h 4156470"/>
                  <a:gd name="connsiteX0" fmla="*/ 1064608 w 3181101"/>
                  <a:gd name="connsiteY0" fmla="*/ 899421 h 4156470"/>
                  <a:gd name="connsiteX1" fmla="*/ 2031382 w 3181101"/>
                  <a:gd name="connsiteY1" fmla="*/ 908243 h 4156470"/>
                  <a:gd name="connsiteX2" fmla="*/ 3181101 w 3181101"/>
                  <a:gd name="connsiteY2" fmla="*/ 1482956 h 4156470"/>
                  <a:gd name="connsiteX3" fmla="*/ 2997114 w 3181101"/>
                  <a:gd name="connsiteY3" fmla="*/ 1644369 h 4156470"/>
                  <a:gd name="connsiteX4" fmla="*/ 2011628 w 3181101"/>
                  <a:gd name="connsiteY4" fmla="*/ 1335367 h 4156470"/>
                  <a:gd name="connsiteX5" fmla="*/ 1900439 w 3181101"/>
                  <a:gd name="connsiteY5" fmla="*/ 1369549 h 4156470"/>
                  <a:gd name="connsiteX6" fmla="*/ 1912366 w 3181101"/>
                  <a:gd name="connsiteY6" fmla="*/ 2584845 h 4156470"/>
                  <a:gd name="connsiteX7" fmla="*/ 1746631 w 3181101"/>
                  <a:gd name="connsiteY7" fmla="*/ 4070745 h 4156470"/>
                  <a:gd name="connsiteX8" fmla="*/ 1649476 w 3181101"/>
                  <a:gd name="connsiteY8" fmla="*/ 4156470 h 4156470"/>
                  <a:gd name="connsiteX9" fmla="*/ 1146556 w 3181101"/>
                  <a:gd name="connsiteY9" fmla="*/ 4156470 h 4156470"/>
                  <a:gd name="connsiteX10" fmla="*/ 1049401 w 3181101"/>
                  <a:gd name="connsiteY10" fmla="*/ 4025025 h 4156470"/>
                  <a:gd name="connsiteX11" fmla="*/ 900811 w 3181101"/>
                  <a:gd name="connsiteY11" fmla="*/ 2533410 h 4156470"/>
                  <a:gd name="connsiteX12" fmla="*/ 895096 w 3181101"/>
                  <a:gd name="connsiteY12" fmla="*/ 1298970 h 4156470"/>
                  <a:gd name="connsiteX13" fmla="*/ 683752 w 3181101"/>
                  <a:gd name="connsiteY13" fmla="*/ 1196822 h 4156470"/>
                  <a:gd name="connsiteX14" fmla="*/ 0 w 3181101"/>
                  <a:gd name="connsiteY14" fmla="*/ 289352 h 4156470"/>
                  <a:gd name="connsiteX15" fmla="*/ 194091 w 3181101"/>
                  <a:gd name="connsiteY15" fmla="*/ 44998 h 4156470"/>
                  <a:gd name="connsiteX16" fmla="*/ 1064608 w 3181101"/>
                  <a:gd name="connsiteY16" fmla="*/ 899421 h 4156470"/>
                  <a:gd name="connsiteX0" fmla="*/ 1202823 w 3319316"/>
                  <a:gd name="connsiteY0" fmla="*/ 1075865 h 4332914"/>
                  <a:gd name="connsiteX1" fmla="*/ 2169597 w 3319316"/>
                  <a:gd name="connsiteY1" fmla="*/ 1084687 h 4332914"/>
                  <a:gd name="connsiteX2" fmla="*/ 3319316 w 3319316"/>
                  <a:gd name="connsiteY2" fmla="*/ 1659400 h 4332914"/>
                  <a:gd name="connsiteX3" fmla="*/ 3135329 w 3319316"/>
                  <a:gd name="connsiteY3" fmla="*/ 1820813 h 4332914"/>
                  <a:gd name="connsiteX4" fmla="*/ 2149843 w 3319316"/>
                  <a:gd name="connsiteY4" fmla="*/ 1511811 h 4332914"/>
                  <a:gd name="connsiteX5" fmla="*/ 2038654 w 3319316"/>
                  <a:gd name="connsiteY5" fmla="*/ 1545993 h 4332914"/>
                  <a:gd name="connsiteX6" fmla="*/ 2050581 w 3319316"/>
                  <a:gd name="connsiteY6" fmla="*/ 2761289 h 4332914"/>
                  <a:gd name="connsiteX7" fmla="*/ 1884846 w 3319316"/>
                  <a:gd name="connsiteY7" fmla="*/ 4247189 h 4332914"/>
                  <a:gd name="connsiteX8" fmla="*/ 1787691 w 3319316"/>
                  <a:gd name="connsiteY8" fmla="*/ 4332914 h 4332914"/>
                  <a:gd name="connsiteX9" fmla="*/ 1284771 w 3319316"/>
                  <a:gd name="connsiteY9" fmla="*/ 4332914 h 4332914"/>
                  <a:gd name="connsiteX10" fmla="*/ 1187616 w 3319316"/>
                  <a:gd name="connsiteY10" fmla="*/ 4201469 h 4332914"/>
                  <a:gd name="connsiteX11" fmla="*/ 1039026 w 3319316"/>
                  <a:gd name="connsiteY11" fmla="*/ 2709854 h 4332914"/>
                  <a:gd name="connsiteX12" fmla="*/ 1033311 w 3319316"/>
                  <a:gd name="connsiteY12" fmla="*/ 1475414 h 4332914"/>
                  <a:gd name="connsiteX13" fmla="*/ 821967 w 3319316"/>
                  <a:gd name="connsiteY13" fmla="*/ 1373266 h 4332914"/>
                  <a:gd name="connsiteX14" fmla="*/ 138215 w 3319316"/>
                  <a:gd name="connsiteY14" fmla="*/ 465796 h 4332914"/>
                  <a:gd name="connsiteX15" fmla="*/ 102926 w 3319316"/>
                  <a:gd name="connsiteY15" fmla="*/ 44999 h 4332914"/>
                  <a:gd name="connsiteX16" fmla="*/ 1202823 w 331931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820813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989309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18224"/>
                  <a:gd name="connsiteY0" fmla="*/ 1075865 h 4332914"/>
                  <a:gd name="connsiteX1" fmla="*/ 2287227 w 3418224"/>
                  <a:gd name="connsiteY1" fmla="*/ 1084687 h 4332914"/>
                  <a:gd name="connsiteX2" fmla="*/ 3418224 w 3418224"/>
                  <a:gd name="connsiteY2" fmla="*/ 1734289 h 4332914"/>
                  <a:gd name="connsiteX3" fmla="*/ 3252959 w 3418224"/>
                  <a:gd name="connsiteY3" fmla="*/ 1989309 h 4332914"/>
                  <a:gd name="connsiteX4" fmla="*/ 2267473 w 3418224"/>
                  <a:gd name="connsiteY4" fmla="*/ 1511811 h 4332914"/>
                  <a:gd name="connsiteX5" fmla="*/ 2156284 w 3418224"/>
                  <a:gd name="connsiteY5" fmla="*/ 1545993 h 4332914"/>
                  <a:gd name="connsiteX6" fmla="*/ 2168211 w 3418224"/>
                  <a:gd name="connsiteY6" fmla="*/ 2761289 h 4332914"/>
                  <a:gd name="connsiteX7" fmla="*/ 2002476 w 3418224"/>
                  <a:gd name="connsiteY7" fmla="*/ 4247189 h 4332914"/>
                  <a:gd name="connsiteX8" fmla="*/ 1905321 w 3418224"/>
                  <a:gd name="connsiteY8" fmla="*/ 4332914 h 4332914"/>
                  <a:gd name="connsiteX9" fmla="*/ 1402401 w 3418224"/>
                  <a:gd name="connsiteY9" fmla="*/ 4332914 h 4332914"/>
                  <a:gd name="connsiteX10" fmla="*/ 1305246 w 3418224"/>
                  <a:gd name="connsiteY10" fmla="*/ 4201469 h 4332914"/>
                  <a:gd name="connsiteX11" fmla="*/ 1156656 w 3418224"/>
                  <a:gd name="connsiteY11" fmla="*/ 2709854 h 4332914"/>
                  <a:gd name="connsiteX12" fmla="*/ 1150941 w 3418224"/>
                  <a:gd name="connsiteY12" fmla="*/ 1475414 h 4332914"/>
                  <a:gd name="connsiteX13" fmla="*/ 939597 w 3418224"/>
                  <a:gd name="connsiteY13" fmla="*/ 1373266 h 4332914"/>
                  <a:gd name="connsiteX14" fmla="*/ 0 w 3418224"/>
                  <a:gd name="connsiteY14" fmla="*/ 201128 h 4332914"/>
                  <a:gd name="connsiteX15" fmla="*/ 220556 w 3418224"/>
                  <a:gd name="connsiteY15" fmla="*/ 44999 h 4332914"/>
                  <a:gd name="connsiteX16" fmla="*/ 1320453 w 3418224"/>
                  <a:gd name="connsiteY16" fmla="*/ 1075865 h 4332914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349089"/>
                  <a:gd name="connsiteY0" fmla="*/ 1089250 h 4346299"/>
                  <a:gd name="connsiteX1" fmla="*/ 2287227 w 3349089"/>
                  <a:gd name="connsiteY1" fmla="*/ 1098072 h 4346299"/>
                  <a:gd name="connsiteX2" fmla="*/ 3173654 w 3349089"/>
                  <a:gd name="connsiteY2" fmla="*/ 157977 h 4346299"/>
                  <a:gd name="connsiteX3" fmla="*/ 3252959 w 3349089"/>
                  <a:gd name="connsiteY3" fmla="*/ 2002694 h 4346299"/>
                  <a:gd name="connsiteX4" fmla="*/ 2267473 w 3349089"/>
                  <a:gd name="connsiteY4" fmla="*/ 1525196 h 4346299"/>
                  <a:gd name="connsiteX5" fmla="*/ 2156284 w 3349089"/>
                  <a:gd name="connsiteY5" fmla="*/ 1559378 h 4346299"/>
                  <a:gd name="connsiteX6" fmla="*/ 2168211 w 3349089"/>
                  <a:gd name="connsiteY6" fmla="*/ 2774674 h 4346299"/>
                  <a:gd name="connsiteX7" fmla="*/ 2002476 w 3349089"/>
                  <a:gd name="connsiteY7" fmla="*/ 4260574 h 4346299"/>
                  <a:gd name="connsiteX8" fmla="*/ 1905321 w 3349089"/>
                  <a:gd name="connsiteY8" fmla="*/ 4346299 h 4346299"/>
                  <a:gd name="connsiteX9" fmla="*/ 1402401 w 3349089"/>
                  <a:gd name="connsiteY9" fmla="*/ 4346299 h 4346299"/>
                  <a:gd name="connsiteX10" fmla="*/ 1305246 w 3349089"/>
                  <a:gd name="connsiteY10" fmla="*/ 4214854 h 4346299"/>
                  <a:gd name="connsiteX11" fmla="*/ 1156656 w 3349089"/>
                  <a:gd name="connsiteY11" fmla="*/ 2723239 h 4346299"/>
                  <a:gd name="connsiteX12" fmla="*/ 1150941 w 3349089"/>
                  <a:gd name="connsiteY12" fmla="*/ 1488799 h 4346299"/>
                  <a:gd name="connsiteX13" fmla="*/ 939597 w 3349089"/>
                  <a:gd name="connsiteY13" fmla="*/ 1386651 h 4346299"/>
                  <a:gd name="connsiteX14" fmla="*/ 0 w 3349089"/>
                  <a:gd name="connsiteY14" fmla="*/ 214513 h 4346299"/>
                  <a:gd name="connsiteX15" fmla="*/ 220556 w 3349089"/>
                  <a:gd name="connsiteY15" fmla="*/ 58384 h 4346299"/>
                  <a:gd name="connsiteX16" fmla="*/ 1320453 w 3349089"/>
                  <a:gd name="connsiteY16" fmla="*/ 1089250 h 4346299"/>
                  <a:gd name="connsiteX0" fmla="*/ 1320453 w 3401497"/>
                  <a:gd name="connsiteY0" fmla="*/ 1089250 h 4346299"/>
                  <a:gd name="connsiteX1" fmla="*/ 2287227 w 3401497"/>
                  <a:gd name="connsiteY1" fmla="*/ 1098072 h 4346299"/>
                  <a:gd name="connsiteX2" fmla="*/ 3173654 w 3401497"/>
                  <a:gd name="connsiteY2" fmla="*/ 157977 h 4346299"/>
                  <a:gd name="connsiteX3" fmla="*/ 3305367 w 3401497"/>
                  <a:gd name="connsiteY3" fmla="*/ 325650 h 4346299"/>
                  <a:gd name="connsiteX4" fmla="*/ 2267473 w 3401497"/>
                  <a:gd name="connsiteY4" fmla="*/ 1525196 h 4346299"/>
                  <a:gd name="connsiteX5" fmla="*/ 2156284 w 3401497"/>
                  <a:gd name="connsiteY5" fmla="*/ 1559378 h 4346299"/>
                  <a:gd name="connsiteX6" fmla="*/ 2168211 w 3401497"/>
                  <a:gd name="connsiteY6" fmla="*/ 2774674 h 4346299"/>
                  <a:gd name="connsiteX7" fmla="*/ 2002476 w 3401497"/>
                  <a:gd name="connsiteY7" fmla="*/ 4260574 h 4346299"/>
                  <a:gd name="connsiteX8" fmla="*/ 1905321 w 3401497"/>
                  <a:gd name="connsiteY8" fmla="*/ 4346299 h 4346299"/>
                  <a:gd name="connsiteX9" fmla="*/ 1402401 w 3401497"/>
                  <a:gd name="connsiteY9" fmla="*/ 4346299 h 4346299"/>
                  <a:gd name="connsiteX10" fmla="*/ 1305246 w 3401497"/>
                  <a:gd name="connsiteY10" fmla="*/ 4214854 h 4346299"/>
                  <a:gd name="connsiteX11" fmla="*/ 1156656 w 3401497"/>
                  <a:gd name="connsiteY11" fmla="*/ 2723239 h 4346299"/>
                  <a:gd name="connsiteX12" fmla="*/ 1150941 w 3401497"/>
                  <a:gd name="connsiteY12" fmla="*/ 1488799 h 4346299"/>
                  <a:gd name="connsiteX13" fmla="*/ 939597 w 3401497"/>
                  <a:gd name="connsiteY13" fmla="*/ 1386651 h 4346299"/>
                  <a:gd name="connsiteX14" fmla="*/ 0 w 3401497"/>
                  <a:gd name="connsiteY14" fmla="*/ 214513 h 4346299"/>
                  <a:gd name="connsiteX15" fmla="*/ 220556 w 3401497"/>
                  <a:gd name="connsiteY15" fmla="*/ 58384 h 4346299"/>
                  <a:gd name="connsiteX16" fmla="*/ 1320453 w 3401497"/>
                  <a:gd name="connsiteY16" fmla="*/ 1089250 h 4346299"/>
                  <a:gd name="connsiteX0" fmla="*/ 1320453 w 3394509"/>
                  <a:gd name="connsiteY0" fmla="*/ 1089250 h 4346299"/>
                  <a:gd name="connsiteX1" fmla="*/ 2287227 w 3394509"/>
                  <a:gd name="connsiteY1" fmla="*/ 1098072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73654 w 3394509"/>
                  <a:gd name="connsiteY2" fmla="*/ 144591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287897"/>
                  <a:gd name="connsiteY0" fmla="*/ 1075864 h 4332913"/>
                  <a:gd name="connsiteX1" fmla="*/ 2143979 w 3287897"/>
                  <a:gd name="connsiteY1" fmla="*/ 1074204 h 4332913"/>
                  <a:gd name="connsiteX2" fmla="*/ 3117752 w 3287897"/>
                  <a:gd name="connsiteY2" fmla="*/ 137604 h 4332913"/>
                  <a:gd name="connsiteX3" fmla="*/ 3287897 w 3287897"/>
                  <a:gd name="connsiteY3" fmla="*/ 280819 h 4332913"/>
                  <a:gd name="connsiteX4" fmla="*/ 2267473 w 3287897"/>
                  <a:gd name="connsiteY4" fmla="*/ 1511810 h 4332913"/>
                  <a:gd name="connsiteX5" fmla="*/ 2156284 w 3287897"/>
                  <a:gd name="connsiteY5" fmla="*/ 1545992 h 4332913"/>
                  <a:gd name="connsiteX6" fmla="*/ 2168211 w 3287897"/>
                  <a:gd name="connsiteY6" fmla="*/ 2761288 h 4332913"/>
                  <a:gd name="connsiteX7" fmla="*/ 2002476 w 3287897"/>
                  <a:gd name="connsiteY7" fmla="*/ 4247188 h 4332913"/>
                  <a:gd name="connsiteX8" fmla="*/ 1905321 w 3287897"/>
                  <a:gd name="connsiteY8" fmla="*/ 4332913 h 4332913"/>
                  <a:gd name="connsiteX9" fmla="*/ 1402401 w 3287897"/>
                  <a:gd name="connsiteY9" fmla="*/ 4332913 h 4332913"/>
                  <a:gd name="connsiteX10" fmla="*/ 1305246 w 3287897"/>
                  <a:gd name="connsiteY10" fmla="*/ 4201468 h 4332913"/>
                  <a:gd name="connsiteX11" fmla="*/ 1156656 w 3287897"/>
                  <a:gd name="connsiteY11" fmla="*/ 2709853 h 4332913"/>
                  <a:gd name="connsiteX12" fmla="*/ 1150941 w 3287897"/>
                  <a:gd name="connsiteY12" fmla="*/ 1475413 h 4332913"/>
                  <a:gd name="connsiteX13" fmla="*/ 939597 w 3287897"/>
                  <a:gd name="connsiteY13" fmla="*/ 1373265 h 4332913"/>
                  <a:gd name="connsiteX14" fmla="*/ 0 w 3287897"/>
                  <a:gd name="connsiteY14" fmla="*/ 201127 h 4332913"/>
                  <a:gd name="connsiteX15" fmla="*/ 220556 w 3287897"/>
                  <a:gd name="connsiteY15" fmla="*/ 44998 h 4332913"/>
                  <a:gd name="connsiteX16" fmla="*/ 1320453 w 3287897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17752 w 3358204"/>
                  <a:gd name="connsiteY2" fmla="*/ 137604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59063 w 3358204"/>
                  <a:gd name="connsiteY2" fmla="*/ 73761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159063 w 3290606"/>
                  <a:gd name="connsiteY2" fmla="*/ 73761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091465 w 3290606"/>
                  <a:gd name="connsiteY2" fmla="*/ 28695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188528 h 4445577"/>
                  <a:gd name="connsiteX1" fmla="*/ 2143979 w 3290606"/>
                  <a:gd name="connsiteY1" fmla="*/ 1186868 h 4445577"/>
                  <a:gd name="connsiteX2" fmla="*/ 3091465 w 3290606"/>
                  <a:gd name="connsiteY2" fmla="*/ 141359 h 4445577"/>
                  <a:gd name="connsiteX3" fmla="*/ 3290606 w 3290606"/>
                  <a:gd name="connsiteY3" fmla="*/ 237939 h 4445577"/>
                  <a:gd name="connsiteX4" fmla="*/ 2308480 w 3290606"/>
                  <a:gd name="connsiteY4" fmla="*/ 1541011 h 4445577"/>
                  <a:gd name="connsiteX5" fmla="*/ 2156284 w 3290606"/>
                  <a:gd name="connsiteY5" fmla="*/ 1658656 h 4445577"/>
                  <a:gd name="connsiteX6" fmla="*/ 2168211 w 3290606"/>
                  <a:gd name="connsiteY6" fmla="*/ 2873952 h 4445577"/>
                  <a:gd name="connsiteX7" fmla="*/ 2002476 w 3290606"/>
                  <a:gd name="connsiteY7" fmla="*/ 4359852 h 4445577"/>
                  <a:gd name="connsiteX8" fmla="*/ 1905321 w 3290606"/>
                  <a:gd name="connsiteY8" fmla="*/ 4445577 h 4445577"/>
                  <a:gd name="connsiteX9" fmla="*/ 1402401 w 3290606"/>
                  <a:gd name="connsiteY9" fmla="*/ 4445577 h 4445577"/>
                  <a:gd name="connsiteX10" fmla="*/ 1305246 w 3290606"/>
                  <a:gd name="connsiteY10" fmla="*/ 4314132 h 4445577"/>
                  <a:gd name="connsiteX11" fmla="*/ 1156656 w 3290606"/>
                  <a:gd name="connsiteY11" fmla="*/ 2822517 h 4445577"/>
                  <a:gd name="connsiteX12" fmla="*/ 1150941 w 3290606"/>
                  <a:gd name="connsiteY12" fmla="*/ 1588077 h 4445577"/>
                  <a:gd name="connsiteX13" fmla="*/ 939597 w 3290606"/>
                  <a:gd name="connsiteY13" fmla="*/ 1485929 h 4445577"/>
                  <a:gd name="connsiteX14" fmla="*/ 0 w 3290606"/>
                  <a:gd name="connsiteY14" fmla="*/ 313791 h 4445577"/>
                  <a:gd name="connsiteX15" fmla="*/ 382042 w 3290606"/>
                  <a:gd name="connsiteY15" fmla="*/ 44998 h 4445577"/>
                  <a:gd name="connsiteX16" fmla="*/ 1320453 w 3290606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778111 w 3129120"/>
                  <a:gd name="connsiteY13" fmla="*/ 1485929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866135 w 3129120"/>
                  <a:gd name="connsiteY2" fmla="*/ 118827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233594 h 4490643"/>
                  <a:gd name="connsiteX1" fmla="*/ 1982493 w 3129120"/>
                  <a:gd name="connsiteY1" fmla="*/ 1231934 h 4490643"/>
                  <a:gd name="connsiteX2" fmla="*/ 2866135 w 3129120"/>
                  <a:gd name="connsiteY2" fmla="*/ 163893 h 4490643"/>
                  <a:gd name="connsiteX3" fmla="*/ 3129120 w 3129120"/>
                  <a:gd name="connsiteY3" fmla="*/ 283005 h 4490643"/>
                  <a:gd name="connsiteX4" fmla="*/ 2146994 w 3129120"/>
                  <a:gd name="connsiteY4" fmla="*/ 1586077 h 4490643"/>
                  <a:gd name="connsiteX5" fmla="*/ 1994798 w 3129120"/>
                  <a:gd name="connsiteY5" fmla="*/ 1703722 h 4490643"/>
                  <a:gd name="connsiteX6" fmla="*/ 2006725 w 3129120"/>
                  <a:gd name="connsiteY6" fmla="*/ 2919018 h 4490643"/>
                  <a:gd name="connsiteX7" fmla="*/ 1840990 w 3129120"/>
                  <a:gd name="connsiteY7" fmla="*/ 4404918 h 4490643"/>
                  <a:gd name="connsiteX8" fmla="*/ 1743835 w 3129120"/>
                  <a:gd name="connsiteY8" fmla="*/ 4490643 h 4490643"/>
                  <a:gd name="connsiteX9" fmla="*/ 1240915 w 3129120"/>
                  <a:gd name="connsiteY9" fmla="*/ 4490643 h 4490643"/>
                  <a:gd name="connsiteX10" fmla="*/ 1143760 w 3129120"/>
                  <a:gd name="connsiteY10" fmla="*/ 4359198 h 4490643"/>
                  <a:gd name="connsiteX11" fmla="*/ 995170 w 3129120"/>
                  <a:gd name="connsiteY11" fmla="*/ 2867583 h 4490643"/>
                  <a:gd name="connsiteX12" fmla="*/ 989455 w 3129120"/>
                  <a:gd name="connsiteY12" fmla="*/ 1633143 h 4490643"/>
                  <a:gd name="connsiteX13" fmla="*/ 819422 w 3129120"/>
                  <a:gd name="connsiteY13" fmla="*/ 1508462 h 4490643"/>
                  <a:gd name="connsiteX14" fmla="*/ 0 w 3129120"/>
                  <a:gd name="connsiteY14" fmla="*/ 238682 h 4490643"/>
                  <a:gd name="connsiteX15" fmla="*/ 318199 w 3129120"/>
                  <a:gd name="connsiteY15" fmla="*/ 44998 h 4490643"/>
                  <a:gd name="connsiteX16" fmla="*/ 1158967 w 3129120"/>
                  <a:gd name="connsiteY16" fmla="*/ 1233594 h 4490643"/>
                  <a:gd name="connsiteX0" fmla="*/ 1121412 w 3091565"/>
                  <a:gd name="connsiteY0" fmla="*/ 1233594 h 4490643"/>
                  <a:gd name="connsiteX1" fmla="*/ 1944938 w 3091565"/>
                  <a:gd name="connsiteY1" fmla="*/ 1231934 h 4490643"/>
                  <a:gd name="connsiteX2" fmla="*/ 2828580 w 3091565"/>
                  <a:gd name="connsiteY2" fmla="*/ 163893 h 4490643"/>
                  <a:gd name="connsiteX3" fmla="*/ 3091565 w 3091565"/>
                  <a:gd name="connsiteY3" fmla="*/ 283005 h 4490643"/>
                  <a:gd name="connsiteX4" fmla="*/ 2109439 w 3091565"/>
                  <a:gd name="connsiteY4" fmla="*/ 1586077 h 4490643"/>
                  <a:gd name="connsiteX5" fmla="*/ 1957243 w 3091565"/>
                  <a:gd name="connsiteY5" fmla="*/ 1703722 h 4490643"/>
                  <a:gd name="connsiteX6" fmla="*/ 1969170 w 3091565"/>
                  <a:gd name="connsiteY6" fmla="*/ 2919018 h 4490643"/>
                  <a:gd name="connsiteX7" fmla="*/ 1803435 w 3091565"/>
                  <a:gd name="connsiteY7" fmla="*/ 4404918 h 4490643"/>
                  <a:gd name="connsiteX8" fmla="*/ 1706280 w 3091565"/>
                  <a:gd name="connsiteY8" fmla="*/ 4490643 h 4490643"/>
                  <a:gd name="connsiteX9" fmla="*/ 1203360 w 3091565"/>
                  <a:gd name="connsiteY9" fmla="*/ 4490643 h 4490643"/>
                  <a:gd name="connsiteX10" fmla="*/ 1106205 w 3091565"/>
                  <a:gd name="connsiteY10" fmla="*/ 4359198 h 4490643"/>
                  <a:gd name="connsiteX11" fmla="*/ 957615 w 3091565"/>
                  <a:gd name="connsiteY11" fmla="*/ 2867583 h 4490643"/>
                  <a:gd name="connsiteX12" fmla="*/ 951900 w 3091565"/>
                  <a:gd name="connsiteY12" fmla="*/ 1633143 h 4490643"/>
                  <a:gd name="connsiteX13" fmla="*/ 781867 w 3091565"/>
                  <a:gd name="connsiteY13" fmla="*/ 1508462 h 4490643"/>
                  <a:gd name="connsiteX14" fmla="*/ 0 w 3091565"/>
                  <a:gd name="connsiteY14" fmla="*/ 167328 h 4490643"/>
                  <a:gd name="connsiteX15" fmla="*/ 280644 w 3091565"/>
                  <a:gd name="connsiteY15" fmla="*/ 44998 h 4490643"/>
                  <a:gd name="connsiteX16" fmla="*/ 1121412 w 3091565"/>
                  <a:gd name="connsiteY16" fmla="*/ 1233594 h 4490643"/>
                  <a:gd name="connsiteX0" fmla="*/ 1121412 w 3091565"/>
                  <a:gd name="connsiteY0" fmla="*/ 1203551 h 4460600"/>
                  <a:gd name="connsiteX1" fmla="*/ 1944938 w 3091565"/>
                  <a:gd name="connsiteY1" fmla="*/ 1201891 h 4460600"/>
                  <a:gd name="connsiteX2" fmla="*/ 2828580 w 3091565"/>
                  <a:gd name="connsiteY2" fmla="*/ 133850 h 4460600"/>
                  <a:gd name="connsiteX3" fmla="*/ 3091565 w 3091565"/>
                  <a:gd name="connsiteY3" fmla="*/ 252962 h 4460600"/>
                  <a:gd name="connsiteX4" fmla="*/ 2109439 w 3091565"/>
                  <a:gd name="connsiteY4" fmla="*/ 1556034 h 4460600"/>
                  <a:gd name="connsiteX5" fmla="*/ 1957243 w 3091565"/>
                  <a:gd name="connsiteY5" fmla="*/ 1673679 h 4460600"/>
                  <a:gd name="connsiteX6" fmla="*/ 1969170 w 3091565"/>
                  <a:gd name="connsiteY6" fmla="*/ 2888975 h 4460600"/>
                  <a:gd name="connsiteX7" fmla="*/ 1803435 w 3091565"/>
                  <a:gd name="connsiteY7" fmla="*/ 4374875 h 4460600"/>
                  <a:gd name="connsiteX8" fmla="*/ 1706280 w 3091565"/>
                  <a:gd name="connsiteY8" fmla="*/ 4460600 h 4460600"/>
                  <a:gd name="connsiteX9" fmla="*/ 1203360 w 3091565"/>
                  <a:gd name="connsiteY9" fmla="*/ 4460600 h 4460600"/>
                  <a:gd name="connsiteX10" fmla="*/ 1106205 w 3091565"/>
                  <a:gd name="connsiteY10" fmla="*/ 4329155 h 4460600"/>
                  <a:gd name="connsiteX11" fmla="*/ 957615 w 3091565"/>
                  <a:gd name="connsiteY11" fmla="*/ 2837540 h 4460600"/>
                  <a:gd name="connsiteX12" fmla="*/ 951900 w 3091565"/>
                  <a:gd name="connsiteY12" fmla="*/ 1603100 h 4460600"/>
                  <a:gd name="connsiteX13" fmla="*/ 781867 w 3091565"/>
                  <a:gd name="connsiteY13" fmla="*/ 1478419 h 4460600"/>
                  <a:gd name="connsiteX14" fmla="*/ 0 w 3091565"/>
                  <a:gd name="connsiteY14" fmla="*/ 137285 h 4460600"/>
                  <a:gd name="connsiteX15" fmla="*/ 295667 w 3091565"/>
                  <a:gd name="connsiteY15" fmla="*/ 44998 h 4460600"/>
                  <a:gd name="connsiteX16" fmla="*/ 1121412 w 3091565"/>
                  <a:gd name="connsiteY16" fmla="*/ 1203551 h 4460600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839847 w 3102832"/>
                  <a:gd name="connsiteY2" fmla="*/ 136652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727182 w 3102832"/>
                  <a:gd name="connsiteY2" fmla="*/ 23988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689627 w 2982656"/>
                  <a:gd name="connsiteY2" fmla="*/ 46282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814 h 4463863"/>
                  <a:gd name="connsiteX1" fmla="*/ 1956205 w 2915058"/>
                  <a:gd name="connsiteY1" fmla="*/ 1205154 h 4463863"/>
                  <a:gd name="connsiteX2" fmla="*/ 2689627 w 2915058"/>
                  <a:gd name="connsiteY2" fmla="*/ 43228 h 4463863"/>
                  <a:gd name="connsiteX3" fmla="*/ 2915058 w 2915058"/>
                  <a:gd name="connsiteY3" fmla="*/ 87228 h 4463863"/>
                  <a:gd name="connsiteX4" fmla="*/ 2120706 w 2915058"/>
                  <a:gd name="connsiteY4" fmla="*/ 1559297 h 4463863"/>
                  <a:gd name="connsiteX5" fmla="*/ 1968510 w 2915058"/>
                  <a:gd name="connsiteY5" fmla="*/ 1676942 h 4463863"/>
                  <a:gd name="connsiteX6" fmla="*/ 1980437 w 2915058"/>
                  <a:gd name="connsiteY6" fmla="*/ 2892238 h 4463863"/>
                  <a:gd name="connsiteX7" fmla="*/ 1814702 w 2915058"/>
                  <a:gd name="connsiteY7" fmla="*/ 4378138 h 4463863"/>
                  <a:gd name="connsiteX8" fmla="*/ 1717547 w 2915058"/>
                  <a:gd name="connsiteY8" fmla="*/ 4463863 h 4463863"/>
                  <a:gd name="connsiteX9" fmla="*/ 1214627 w 2915058"/>
                  <a:gd name="connsiteY9" fmla="*/ 4463863 h 4463863"/>
                  <a:gd name="connsiteX10" fmla="*/ 1117472 w 2915058"/>
                  <a:gd name="connsiteY10" fmla="*/ 4332418 h 4463863"/>
                  <a:gd name="connsiteX11" fmla="*/ 968882 w 2915058"/>
                  <a:gd name="connsiteY11" fmla="*/ 2840803 h 4463863"/>
                  <a:gd name="connsiteX12" fmla="*/ 963167 w 2915058"/>
                  <a:gd name="connsiteY12" fmla="*/ 1606363 h 4463863"/>
                  <a:gd name="connsiteX13" fmla="*/ 793134 w 2915058"/>
                  <a:gd name="connsiteY13" fmla="*/ 1481682 h 4463863"/>
                  <a:gd name="connsiteX14" fmla="*/ 0 w 2915058"/>
                  <a:gd name="connsiteY14" fmla="*/ 114260 h 4463863"/>
                  <a:gd name="connsiteX15" fmla="*/ 306934 w 2915058"/>
                  <a:gd name="connsiteY15" fmla="*/ 48261 h 4463863"/>
                  <a:gd name="connsiteX16" fmla="*/ 1132679 w 2915058"/>
                  <a:gd name="connsiteY16" fmla="*/ 1206814 h 4463863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083368 w 2915058"/>
                  <a:gd name="connsiteY0" fmla="*/ 1197761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85044 w 2915058"/>
                  <a:gd name="connsiteY5" fmla="*/ 1651403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15058" h="4446592">
                    <a:moveTo>
                      <a:pt x="1083368" y="1197761"/>
                    </a:moveTo>
                    <a:cubicBezTo>
                      <a:pt x="1417389" y="1191879"/>
                      <a:pt x="1678456" y="1157919"/>
                      <a:pt x="1906609" y="1196148"/>
                    </a:cubicBezTo>
                    <a:cubicBezTo>
                      <a:pt x="2016195" y="1139720"/>
                      <a:pt x="2572084" y="95080"/>
                      <a:pt x="2689627" y="25957"/>
                    </a:cubicBezTo>
                    <a:cubicBezTo>
                      <a:pt x="2692709" y="-17271"/>
                      <a:pt x="2895890" y="-9058"/>
                      <a:pt x="2915058" y="69957"/>
                    </a:cubicBezTo>
                    <a:cubicBezTo>
                      <a:pt x="2688864" y="554611"/>
                      <a:pt x="2476394" y="1141150"/>
                      <a:pt x="2120706" y="1542026"/>
                    </a:cubicBezTo>
                    <a:cubicBezTo>
                      <a:pt x="2059970" y="1591567"/>
                      <a:pt x="2082200" y="1588830"/>
                      <a:pt x="1985044" y="1651403"/>
                    </a:cubicBezTo>
                    <a:cubicBezTo>
                      <a:pt x="1983508" y="2059258"/>
                      <a:pt x="1981973" y="2467112"/>
                      <a:pt x="1980437" y="2874967"/>
                    </a:cubicBezTo>
                    <a:lnTo>
                      <a:pt x="1814702" y="4360867"/>
                    </a:lnTo>
                    <a:cubicBezTo>
                      <a:pt x="1810892" y="4395157"/>
                      <a:pt x="1755647" y="4446592"/>
                      <a:pt x="1717547" y="4446592"/>
                    </a:cubicBezTo>
                    <a:lnTo>
                      <a:pt x="1214627" y="4446592"/>
                    </a:lnTo>
                    <a:cubicBezTo>
                      <a:pt x="1159382" y="4442782"/>
                      <a:pt x="1121282" y="4370392"/>
                      <a:pt x="1117472" y="4315147"/>
                    </a:cubicBezTo>
                    <a:lnTo>
                      <a:pt x="968882" y="2823532"/>
                    </a:lnTo>
                    <a:cubicBezTo>
                      <a:pt x="966977" y="2412052"/>
                      <a:pt x="932195" y="2042790"/>
                      <a:pt x="930290" y="1631310"/>
                    </a:cubicBezTo>
                    <a:cubicBezTo>
                      <a:pt x="827906" y="1534429"/>
                      <a:pt x="844162" y="1516437"/>
                      <a:pt x="793134" y="1464411"/>
                    </a:cubicBezTo>
                    <a:lnTo>
                      <a:pt x="0" y="96989"/>
                    </a:lnTo>
                    <a:cubicBezTo>
                      <a:pt x="14706" y="-16810"/>
                      <a:pt x="204008" y="-14008"/>
                      <a:pt x="306934" y="30990"/>
                    </a:cubicBezTo>
                    <a:cubicBezTo>
                      <a:pt x="487190" y="194785"/>
                      <a:pt x="953828" y="1203476"/>
                      <a:pt x="1083368" y="119776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17"/>
              <p:cNvSpPr>
                <a:spLocks/>
              </p:cNvSpPr>
              <p:nvPr/>
            </p:nvSpPr>
            <p:spPr bwMode="auto">
              <a:xfrm rot="10800000">
                <a:off x="5275662" y="419791"/>
                <a:ext cx="258323" cy="271403"/>
              </a:xfrm>
              <a:custGeom>
                <a:avLst/>
                <a:gdLst/>
                <a:ahLst/>
                <a:cxnLst>
                  <a:cxn ang="0">
                    <a:pos x="0" y="84"/>
                  </a:cxn>
                  <a:cxn ang="0">
                    <a:pos x="0" y="84"/>
                  </a:cxn>
                  <a:cxn ang="0">
                    <a:pos x="2" y="104"/>
                  </a:cxn>
                  <a:cxn ang="0">
                    <a:pos x="4" y="122"/>
                  </a:cxn>
                  <a:cxn ang="0">
                    <a:pos x="10" y="136"/>
                  </a:cxn>
                  <a:cxn ang="0">
                    <a:pos x="18" y="148"/>
                  </a:cxn>
                  <a:cxn ang="0">
                    <a:pos x="30" y="156"/>
                  </a:cxn>
                  <a:cxn ang="0">
                    <a:pos x="42" y="162"/>
                  </a:cxn>
                  <a:cxn ang="0">
                    <a:pos x="60" y="166"/>
                  </a:cxn>
                  <a:cxn ang="0">
                    <a:pos x="78" y="166"/>
                  </a:cxn>
                  <a:cxn ang="0">
                    <a:pos x="78" y="166"/>
                  </a:cxn>
                  <a:cxn ang="0">
                    <a:pos x="98" y="166"/>
                  </a:cxn>
                  <a:cxn ang="0">
                    <a:pos x="116" y="162"/>
                  </a:cxn>
                  <a:cxn ang="0">
                    <a:pos x="128" y="156"/>
                  </a:cxn>
                  <a:cxn ang="0">
                    <a:pos x="140" y="148"/>
                  </a:cxn>
                  <a:cxn ang="0">
                    <a:pos x="148" y="136"/>
                  </a:cxn>
                  <a:cxn ang="0">
                    <a:pos x="154" y="122"/>
                  </a:cxn>
                  <a:cxn ang="0">
                    <a:pos x="156" y="104"/>
                  </a:cxn>
                  <a:cxn ang="0">
                    <a:pos x="158" y="84"/>
                  </a:cxn>
                  <a:cxn ang="0">
                    <a:pos x="158" y="84"/>
                  </a:cxn>
                  <a:cxn ang="0">
                    <a:pos x="156" y="62"/>
                  </a:cxn>
                  <a:cxn ang="0">
                    <a:pos x="154" y="46"/>
                  </a:cxn>
                  <a:cxn ang="0">
                    <a:pos x="148" y="30"/>
                  </a:cxn>
                  <a:cxn ang="0">
                    <a:pos x="140" y="20"/>
                  </a:cxn>
                  <a:cxn ang="0">
                    <a:pos x="128" y="10"/>
                  </a:cxn>
                  <a:cxn ang="0">
                    <a:pos x="116" y="4"/>
                  </a:cxn>
                  <a:cxn ang="0">
                    <a:pos x="98" y="2"/>
                  </a:cxn>
                  <a:cxn ang="0">
                    <a:pos x="78" y="0"/>
                  </a:cxn>
                  <a:cxn ang="0">
                    <a:pos x="78" y="0"/>
                  </a:cxn>
                  <a:cxn ang="0">
                    <a:pos x="60" y="2"/>
                  </a:cxn>
                  <a:cxn ang="0">
                    <a:pos x="42" y="4"/>
                  </a:cxn>
                  <a:cxn ang="0">
                    <a:pos x="30" y="10"/>
                  </a:cxn>
                  <a:cxn ang="0">
                    <a:pos x="18" y="20"/>
                  </a:cxn>
                  <a:cxn ang="0">
                    <a:pos x="10" y="30"/>
                  </a:cxn>
                  <a:cxn ang="0">
                    <a:pos x="4" y="46"/>
                  </a:cxn>
                  <a:cxn ang="0">
                    <a:pos x="2" y="62"/>
                  </a:cxn>
                  <a:cxn ang="0">
                    <a:pos x="0" y="84"/>
                  </a:cxn>
                </a:cxnLst>
                <a:rect l="0" t="0" r="r" b="b"/>
                <a:pathLst>
                  <a:path w="158" h="166">
                    <a:moveTo>
                      <a:pt x="0" y="84"/>
                    </a:moveTo>
                    <a:lnTo>
                      <a:pt x="0" y="84"/>
                    </a:lnTo>
                    <a:lnTo>
                      <a:pt x="2" y="104"/>
                    </a:lnTo>
                    <a:lnTo>
                      <a:pt x="4" y="122"/>
                    </a:lnTo>
                    <a:lnTo>
                      <a:pt x="10" y="136"/>
                    </a:lnTo>
                    <a:lnTo>
                      <a:pt x="18" y="148"/>
                    </a:lnTo>
                    <a:lnTo>
                      <a:pt x="30" y="156"/>
                    </a:lnTo>
                    <a:lnTo>
                      <a:pt x="42" y="162"/>
                    </a:lnTo>
                    <a:lnTo>
                      <a:pt x="60" y="166"/>
                    </a:lnTo>
                    <a:lnTo>
                      <a:pt x="78" y="166"/>
                    </a:lnTo>
                    <a:lnTo>
                      <a:pt x="78" y="166"/>
                    </a:lnTo>
                    <a:lnTo>
                      <a:pt x="98" y="166"/>
                    </a:lnTo>
                    <a:lnTo>
                      <a:pt x="116" y="162"/>
                    </a:lnTo>
                    <a:lnTo>
                      <a:pt x="128" y="156"/>
                    </a:lnTo>
                    <a:lnTo>
                      <a:pt x="140" y="148"/>
                    </a:lnTo>
                    <a:lnTo>
                      <a:pt x="148" y="136"/>
                    </a:lnTo>
                    <a:lnTo>
                      <a:pt x="154" y="122"/>
                    </a:lnTo>
                    <a:lnTo>
                      <a:pt x="156" y="104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6" y="62"/>
                    </a:lnTo>
                    <a:lnTo>
                      <a:pt x="154" y="46"/>
                    </a:lnTo>
                    <a:lnTo>
                      <a:pt x="148" y="30"/>
                    </a:lnTo>
                    <a:lnTo>
                      <a:pt x="140" y="20"/>
                    </a:lnTo>
                    <a:lnTo>
                      <a:pt x="128" y="10"/>
                    </a:lnTo>
                    <a:lnTo>
                      <a:pt x="116" y="4"/>
                    </a:lnTo>
                    <a:lnTo>
                      <a:pt x="98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60" y="2"/>
                    </a:lnTo>
                    <a:lnTo>
                      <a:pt x="42" y="4"/>
                    </a:lnTo>
                    <a:lnTo>
                      <a:pt x="30" y="10"/>
                    </a:lnTo>
                    <a:lnTo>
                      <a:pt x="18" y="20"/>
                    </a:lnTo>
                    <a:lnTo>
                      <a:pt x="10" y="30"/>
                    </a:lnTo>
                    <a:lnTo>
                      <a:pt x="4" y="46"/>
                    </a:lnTo>
                    <a:lnTo>
                      <a:pt x="2" y="62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66"/>
            <p:cNvSpPr>
              <a:spLocks noEditPoints="1"/>
            </p:cNvSpPr>
            <p:nvPr/>
          </p:nvSpPr>
          <p:spPr bwMode="auto">
            <a:xfrm>
              <a:off x="2644022" y="4054313"/>
              <a:ext cx="258802" cy="123579"/>
            </a:xfrm>
            <a:custGeom>
              <a:avLst/>
              <a:gdLst/>
              <a:ahLst/>
              <a:cxnLst>
                <a:cxn ang="0">
                  <a:pos x="180" y="2"/>
                </a:cxn>
                <a:cxn ang="0">
                  <a:pos x="122" y="16"/>
                </a:cxn>
                <a:cxn ang="0">
                  <a:pos x="72" y="46"/>
                </a:cxn>
                <a:cxn ang="0">
                  <a:pos x="34" y="88"/>
                </a:cxn>
                <a:cxn ang="0">
                  <a:pos x="8" y="142"/>
                </a:cxn>
                <a:cxn ang="0">
                  <a:pos x="0" y="200"/>
                </a:cxn>
                <a:cxn ang="0">
                  <a:pos x="4" y="242"/>
                </a:cxn>
                <a:cxn ang="0">
                  <a:pos x="24" y="296"/>
                </a:cxn>
                <a:cxn ang="0">
                  <a:pos x="58" y="342"/>
                </a:cxn>
                <a:cxn ang="0">
                  <a:pos x="104" y="378"/>
                </a:cxn>
                <a:cxn ang="0">
                  <a:pos x="160" y="398"/>
                </a:cxn>
                <a:cxn ang="0">
                  <a:pos x="200" y="402"/>
                </a:cxn>
                <a:cxn ang="0">
                  <a:pos x="260" y="392"/>
                </a:cxn>
                <a:cxn ang="0">
                  <a:pos x="312" y="368"/>
                </a:cxn>
                <a:cxn ang="0">
                  <a:pos x="354" y="328"/>
                </a:cxn>
                <a:cxn ang="0">
                  <a:pos x="384" y="280"/>
                </a:cxn>
                <a:cxn ang="0">
                  <a:pos x="398" y="222"/>
                </a:cxn>
                <a:cxn ang="0">
                  <a:pos x="398" y="180"/>
                </a:cxn>
                <a:cxn ang="0">
                  <a:pos x="384" y="122"/>
                </a:cxn>
                <a:cxn ang="0">
                  <a:pos x="354" y="74"/>
                </a:cxn>
                <a:cxn ang="0">
                  <a:pos x="312" y="34"/>
                </a:cxn>
                <a:cxn ang="0">
                  <a:pos x="260" y="10"/>
                </a:cxn>
                <a:cxn ang="0">
                  <a:pos x="200" y="0"/>
                </a:cxn>
                <a:cxn ang="0">
                  <a:pos x="200" y="368"/>
                </a:cxn>
                <a:cxn ang="0">
                  <a:pos x="150" y="360"/>
                </a:cxn>
                <a:cxn ang="0">
                  <a:pos x="106" y="338"/>
                </a:cxn>
                <a:cxn ang="0">
                  <a:pos x="72" y="306"/>
                </a:cxn>
                <a:cxn ang="0">
                  <a:pos x="46" y="266"/>
                </a:cxn>
                <a:cxn ang="0">
                  <a:pos x="34" y="218"/>
                </a:cxn>
                <a:cxn ang="0">
                  <a:pos x="34" y="184"/>
                </a:cxn>
                <a:cxn ang="0">
                  <a:pos x="46" y="136"/>
                </a:cxn>
                <a:cxn ang="0">
                  <a:pos x="72" y="96"/>
                </a:cxn>
                <a:cxn ang="0">
                  <a:pos x="106" y="64"/>
                </a:cxn>
                <a:cxn ang="0">
                  <a:pos x="150" y="42"/>
                </a:cxn>
                <a:cxn ang="0">
                  <a:pos x="200" y="34"/>
                </a:cxn>
                <a:cxn ang="0">
                  <a:pos x="234" y="38"/>
                </a:cxn>
                <a:cxn ang="0">
                  <a:pos x="278" y="54"/>
                </a:cxn>
                <a:cxn ang="0">
                  <a:pos x="318" y="84"/>
                </a:cxn>
                <a:cxn ang="0">
                  <a:pos x="346" y="122"/>
                </a:cxn>
                <a:cxn ang="0">
                  <a:pos x="362" y="168"/>
                </a:cxn>
                <a:cxn ang="0">
                  <a:pos x="366" y="200"/>
                </a:cxn>
                <a:cxn ang="0">
                  <a:pos x="358" y="250"/>
                </a:cxn>
                <a:cxn ang="0">
                  <a:pos x="338" y="294"/>
                </a:cxn>
                <a:cxn ang="0">
                  <a:pos x="306" y="330"/>
                </a:cxn>
                <a:cxn ang="0">
                  <a:pos x="264" y="354"/>
                </a:cxn>
                <a:cxn ang="0">
                  <a:pos x="216" y="366"/>
                </a:cxn>
              </a:cxnLst>
              <a:rect l="0" t="0" r="r" b="b"/>
              <a:pathLst>
                <a:path w="400" h="402">
                  <a:moveTo>
                    <a:pt x="200" y="0"/>
                  </a:moveTo>
                  <a:lnTo>
                    <a:pt x="200" y="0"/>
                  </a:lnTo>
                  <a:lnTo>
                    <a:pt x="180" y="2"/>
                  </a:lnTo>
                  <a:lnTo>
                    <a:pt x="160" y="4"/>
                  </a:lnTo>
                  <a:lnTo>
                    <a:pt x="140" y="10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60"/>
                  </a:lnTo>
                  <a:lnTo>
                    <a:pt x="44" y="74"/>
                  </a:lnTo>
                  <a:lnTo>
                    <a:pt x="34" y="88"/>
                  </a:lnTo>
                  <a:lnTo>
                    <a:pt x="24" y="106"/>
                  </a:lnTo>
                  <a:lnTo>
                    <a:pt x="14" y="122"/>
                  </a:lnTo>
                  <a:lnTo>
                    <a:pt x="8" y="142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22"/>
                  </a:lnTo>
                  <a:lnTo>
                    <a:pt x="4" y="242"/>
                  </a:lnTo>
                  <a:lnTo>
                    <a:pt x="8" y="260"/>
                  </a:lnTo>
                  <a:lnTo>
                    <a:pt x="14" y="280"/>
                  </a:lnTo>
                  <a:lnTo>
                    <a:pt x="24" y="296"/>
                  </a:lnTo>
                  <a:lnTo>
                    <a:pt x="34" y="314"/>
                  </a:lnTo>
                  <a:lnTo>
                    <a:pt x="44" y="328"/>
                  </a:lnTo>
                  <a:lnTo>
                    <a:pt x="58" y="342"/>
                  </a:lnTo>
                  <a:lnTo>
                    <a:pt x="72" y="356"/>
                  </a:lnTo>
                  <a:lnTo>
                    <a:pt x="88" y="368"/>
                  </a:lnTo>
                  <a:lnTo>
                    <a:pt x="104" y="378"/>
                  </a:lnTo>
                  <a:lnTo>
                    <a:pt x="122" y="386"/>
                  </a:lnTo>
                  <a:lnTo>
                    <a:pt x="140" y="392"/>
                  </a:lnTo>
                  <a:lnTo>
                    <a:pt x="160" y="398"/>
                  </a:lnTo>
                  <a:lnTo>
                    <a:pt x="180" y="400"/>
                  </a:lnTo>
                  <a:lnTo>
                    <a:pt x="200" y="402"/>
                  </a:lnTo>
                  <a:lnTo>
                    <a:pt x="200" y="402"/>
                  </a:lnTo>
                  <a:lnTo>
                    <a:pt x="220" y="400"/>
                  </a:lnTo>
                  <a:lnTo>
                    <a:pt x="240" y="398"/>
                  </a:lnTo>
                  <a:lnTo>
                    <a:pt x="260" y="392"/>
                  </a:lnTo>
                  <a:lnTo>
                    <a:pt x="278" y="386"/>
                  </a:lnTo>
                  <a:lnTo>
                    <a:pt x="296" y="378"/>
                  </a:lnTo>
                  <a:lnTo>
                    <a:pt x="312" y="368"/>
                  </a:lnTo>
                  <a:lnTo>
                    <a:pt x="328" y="356"/>
                  </a:lnTo>
                  <a:lnTo>
                    <a:pt x="342" y="342"/>
                  </a:lnTo>
                  <a:lnTo>
                    <a:pt x="354" y="328"/>
                  </a:lnTo>
                  <a:lnTo>
                    <a:pt x="366" y="314"/>
                  </a:lnTo>
                  <a:lnTo>
                    <a:pt x="376" y="296"/>
                  </a:lnTo>
                  <a:lnTo>
                    <a:pt x="384" y="280"/>
                  </a:lnTo>
                  <a:lnTo>
                    <a:pt x="390" y="260"/>
                  </a:lnTo>
                  <a:lnTo>
                    <a:pt x="396" y="242"/>
                  </a:lnTo>
                  <a:lnTo>
                    <a:pt x="398" y="222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398" y="180"/>
                  </a:lnTo>
                  <a:lnTo>
                    <a:pt x="396" y="160"/>
                  </a:lnTo>
                  <a:lnTo>
                    <a:pt x="390" y="142"/>
                  </a:lnTo>
                  <a:lnTo>
                    <a:pt x="384" y="122"/>
                  </a:lnTo>
                  <a:lnTo>
                    <a:pt x="376" y="106"/>
                  </a:lnTo>
                  <a:lnTo>
                    <a:pt x="366" y="88"/>
                  </a:lnTo>
                  <a:lnTo>
                    <a:pt x="354" y="74"/>
                  </a:lnTo>
                  <a:lnTo>
                    <a:pt x="342" y="60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10"/>
                  </a:lnTo>
                  <a:lnTo>
                    <a:pt x="240" y="4"/>
                  </a:lnTo>
                  <a:lnTo>
                    <a:pt x="220" y="2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200" y="368"/>
                  </a:moveTo>
                  <a:lnTo>
                    <a:pt x="200" y="368"/>
                  </a:lnTo>
                  <a:lnTo>
                    <a:pt x="182" y="366"/>
                  </a:lnTo>
                  <a:lnTo>
                    <a:pt x="166" y="364"/>
                  </a:lnTo>
                  <a:lnTo>
                    <a:pt x="150" y="360"/>
                  </a:lnTo>
                  <a:lnTo>
                    <a:pt x="134" y="354"/>
                  </a:lnTo>
                  <a:lnTo>
                    <a:pt x="120" y="348"/>
                  </a:lnTo>
                  <a:lnTo>
                    <a:pt x="106" y="338"/>
                  </a:lnTo>
                  <a:lnTo>
                    <a:pt x="94" y="330"/>
                  </a:lnTo>
                  <a:lnTo>
                    <a:pt x="82" y="318"/>
                  </a:lnTo>
                  <a:lnTo>
                    <a:pt x="72" y="306"/>
                  </a:lnTo>
                  <a:lnTo>
                    <a:pt x="62" y="294"/>
                  </a:lnTo>
                  <a:lnTo>
                    <a:pt x="54" y="280"/>
                  </a:lnTo>
                  <a:lnTo>
                    <a:pt x="46" y="266"/>
                  </a:lnTo>
                  <a:lnTo>
                    <a:pt x="40" y="250"/>
                  </a:lnTo>
                  <a:lnTo>
                    <a:pt x="36" y="234"/>
                  </a:lnTo>
                  <a:lnTo>
                    <a:pt x="34" y="218"/>
                  </a:lnTo>
                  <a:lnTo>
                    <a:pt x="34" y="200"/>
                  </a:lnTo>
                  <a:lnTo>
                    <a:pt x="34" y="200"/>
                  </a:lnTo>
                  <a:lnTo>
                    <a:pt x="34" y="184"/>
                  </a:lnTo>
                  <a:lnTo>
                    <a:pt x="36" y="168"/>
                  </a:lnTo>
                  <a:lnTo>
                    <a:pt x="40" y="152"/>
                  </a:lnTo>
                  <a:lnTo>
                    <a:pt x="46" y="136"/>
                  </a:lnTo>
                  <a:lnTo>
                    <a:pt x="54" y="122"/>
                  </a:lnTo>
                  <a:lnTo>
                    <a:pt x="62" y="108"/>
                  </a:lnTo>
                  <a:lnTo>
                    <a:pt x="72" y="96"/>
                  </a:lnTo>
                  <a:lnTo>
                    <a:pt x="82" y="84"/>
                  </a:lnTo>
                  <a:lnTo>
                    <a:pt x="94" y="72"/>
                  </a:lnTo>
                  <a:lnTo>
                    <a:pt x="106" y="64"/>
                  </a:lnTo>
                  <a:lnTo>
                    <a:pt x="120" y="54"/>
                  </a:lnTo>
                  <a:lnTo>
                    <a:pt x="134" y="48"/>
                  </a:lnTo>
                  <a:lnTo>
                    <a:pt x="150" y="42"/>
                  </a:lnTo>
                  <a:lnTo>
                    <a:pt x="166" y="38"/>
                  </a:lnTo>
                  <a:lnTo>
                    <a:pt x="182" y="36"/>
                  </a:lnTo>
                  <a:lnTo>
                    <a:pt x="200" y="34"/>
                  </a:lnTo>
                  <a:lnTo>
                    <a:pt x="200" y="34"/>
                  </a:lnTo>
                  <a:lnTo>
                    <a:pt x="216" y="36"/>
                  </a:lnTo>
                  <a:lnTo>
                    <a:pt x="234" y="38"/>
                  </a:lnTo>
                  <a:lnTo>
                    <a:pt x="250" y="42"/>
                  </a:lnTo>
                  <a:lnTo>
                    <a:pt x="264" y="48"/>
                  </a:lnTo>
                  <a:lnTo>
                    <a:pt x="278" y="54"/>
                  </a:lnTo>
                  <a:lnTo>
                    <a:pt x="292" y="64"/>
                  </a:lnTo>
                  <a:lnTo>
                    <a:pt x="306" y="72"/>
                  </a:lnTo>
                  <a:lnTo>
                    <a:pt x="318" y="84"/>
                  </a:lnTo>
                  <a:lnTo>
                    <a:pt x="328" y="96"/>
                  </a:lnTo>
                  <a:lnTo>
                    <a:pt x="338" y="108"/>
                  </a:lnTo>
                  <a:lnTo>
                    <a:pt x="346" y="122"/>
                  </a:lnTo>
                  <a:lnTo>
                    <a:pt x="352" y="136"/>
                  </a:lnTo>
                  <a:lnTo>
                    <a:pt x="358" y="152"/>
                  </a:lnTo>
                  <a:lnTo>
                    <a:pt x="362" y="168"/>
                  </a:lnTo>
                  <a:lnTo>
                    <a:pt x="366" y="184"/>
                  </a:lnTo>
                  <a:lnTo>
                    <a:pt x="366" y="200"/>
                  </a:lnTo>
                  <a:lnTo>
                    <a:pt x="366" y="200"/>
                  </a:lnTo>
                  <a:lnTo>
                    <a:pt x="366" y="218"/>
                  </a:lnTo>
                  <a:lnTo>
                    <a:pt x="362" y="234"/>
                  </a:lnTo>
                  <a:lnTo>
                    <a:pt x="358" y="250"/>
                  </a:lnTo>
                  <a:lnTo>
                    <a:pt x="352" y="266"/>
                  </a:lnTo>
                  <a:lnTo>
                    <a:pt x="346" y="280"/>
                  </a:lnTo>
                  <a:lnTo>
                    <a:pt x="338" y="294"/>
                  </a:lnTo>
                  <a:lnTo>
                    <a:pt x="328" y="306"/>
                  </a:lnTo>
                  <a:lnTo>
                    <a:pt x="318" y="318"/>
                  </a:lnTo>
                  <a:lnTo>
                    <a:pt x="306" y="330"/>
                  </a:lnTo>
                  <a:lnTo>
                    <a:pt x="292" y="338"/>
                  </a:lnTo>
                  <a:lnTo>
                    <a:pt x="278" y="348"/>
                  </a:lnTo>
                  <a:lnTo>
                    <a:pt x="264" y="354"/>
                  </a:lnTo>
                  <a:lnTo>
                    <a:pt x="250" y="360"/>
                  </a:lnTo>
                  <a:lnTo>
                    <a:pt x="234" y="364"/>
                  </a:lnTo>
                  <a:lnTo>
                    <a:pt x="216" y="366"/>
                  </a:lnTo>
                  <a:lnTo>
                    <a:pt x="200" y="368"/>
                  </a:lnTo>
                  <a:lnTo>
                    <a:pt x="200" y="3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6329545" y="1300303"/>
            <a:ext cx="2612574" cy="26151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5" descr="C:\Users\lopezga\Documents\a-FY14\Icons 2014\MIsc_Icons\Certificate_small-usage\Certificate_small-usage_RGB\Certificate_small-usage_RGB_white_NT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113" y="2348296"/>
            <a:ext cx="305023" cy="28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97571" y="637811"/>
            <a:ext cx="8278244" cy="3191082"/>
          </a:xfrm>
        </p:spPr>
        <p:txBody>
          <a:bodyPr/>
          <a:lstStyle/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sz="1400" dirty="0" smtClean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lvl="1" indent="-28575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What is Big Data</a:t>
            </a:r>
            <a:endParaRPr lang="en-US" sz="14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lvl="1" indent="-28575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Hadoop: A synonym for Big Data</a:t>
            </a:r>
            <a:endParaRPr lang="en-US" sz="14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lvl="1" indent="-28575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Hadoop High Availability</a:t>
            </a:r>
          </a:p>
          <a:p>
            <a:pPr marL="285750" lvl="1" indent="-28575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Hadoop as a Data Warehouse</a:t>
            </a:r>
            <a:endParaRPr lang="en-US" sz="14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lvl="1" indent="-28575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Hands-On: Achieving NameNode and YARN high availability</a:t>
            </a:r>
          </a:p>
          <a:p>
            <a:pPr marL="285750" lvl="1" indent="-28575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Hands-On: Securing through ACL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9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78449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4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 You …</a:t>
            </a:r>
          </a:p>
          <a:p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Questions/Queries/Feedback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  Recording and presentation will be made available to you within 24 hours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26"/>
                </a:solidFill>
              </a:rPr>
              <a:t>What is Big Data 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35274" y="1138887"/>
            <a:ext cx="3324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200000"/>
              </a:lnSpc>
              <a:buClr>
                <a:srgbClr val="0070C0"/>
              </a:buClr>
            </a:pPr>
            <a:r>
              <a:rPr lang="en-US" sz="18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What is Big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47" y="1240223"/>
            <a:ext cx="5858066" cy="26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2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Big Data</a:t>
            </a:r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26" y="718657"/>
            <a:ext cx="6533660" cy="39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3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How Big Data is stored ?</a:t>
            </a:r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66" y="1398518"/>
            <a:ext cx="2903371" cy="2903371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4889366" y="807396"/>
            <a:ext cx="1793535" cy="1468876"/>
          </a:xfrm>
          <a:prstGeom prst="wedgeEllipseCallout">
            <a:avLst/>
          </a:prstGeom>
          <a:solidFill>
            <a:schemeClr val="bg1"/>
          </a:solidFill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you store Big Data, I guess RDBMS?</a:t>
            </a:r>
            <a:endParaRPr lang="en-US" sz="1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86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RDBMS – Not the right choice for Big Data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2844" y="2096131"/>
            <a:ext cx="407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Considering the </a:t>
            </a: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 and volume 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data </a:t>
            </a: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RDBMS is not the right choice for storing Big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732" y="819454"/>
            <a:ext cx="40671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1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Hadoop : The Savior</a:t>
            </a:r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019" y="96838"/>
            <a:ext cx="5398753" cy="4244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2983" y="1588916"/>
            <a:ext cx="2842645" cy="2752690"/>
          </a:xfrm>
          <a:prstGeom prst="rect">
            <a:avLst/>
          </a:prstGeom>
        </p:spPr>
      </p:pic>
      <p:sp>
        <p:nvSpPr>
          <p:cNvPr id="4" name="Cloud Callout 3"/>
          <p:cNvSpPr/>
          <p:nvPr/>
        </p:nvSpPr>
        <p:spPr>
          <a:xfrm>
            <a:off x="2454471" y="729575"/>
            <a:ext cx="1407409" cy="739302"/>
          </a:xfrm>
          <a:prstGeom prst="cloudCallou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05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What is Hadoop ?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2844" y="1157592"/>
            <a:ext cx="8025318" cy="78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Apache Hadoop is an </a:t>
            </a: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source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scalable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sz="14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reliable</a:t>
            </a:r>
            <a:r>
              <a:rPr lang="en-US" sz="1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solution 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that </a:t>
            </a: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stores and allows distributed processing of large data sets 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across clusters of computers using simple programming model</a:t>
            </a:r>
          </a:p>
          <a:p>
            <a:pPr defTabSz="430213">
              <a:spcAft>
                <a:spcPts val="400"/>
              </a:spcAft>
              <a:buSzPct val="100000"/>
            </a:pPr>
            <a:endParaRPr lang="en-US" sz="1400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421" y="2942035"/>
            <a:ext cx="3193708" cy="15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5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85783"/>
            <a:r>
              <a:rPr lang="en-US" dirty="0" smtClean="0">
                <a:solidFill>
                  <a:srgbClr val="262626"/>
                </a:solidFill>
              </a:rPr>
              <a:t>A closer look at Apache Hadoop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017" y="910710"/>
            <a:ext cx="77432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Apache Hadoop includes following modules :</a:t>
            </a:r>
          </a:p>
          <a:p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 Distributed File System (HDFS)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 distributed file 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 Common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The common utilities that support the other Hadoop modules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 YARN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 framework for job scheduling and cluster resource management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 MapReduce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 YARN-based system for parallel processing of large data sets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421" y="2942035"/>
            <a:ext cx="3193708" cy="15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1"/>
  <p:tag name="THINKCELLPRESENTATIONDONOTDELETE" val="&lt;?xml version=&quot;1.0&quot; encoding=&quot;UTF-16&quot; standalone=&quot;yes&quot;?&gt;&#10;&lt;root reqver=&quot;21047&quot;&gt;&lt;version val=&quot;2324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1&quot;/&gt;&lt;m_eweekdayFirstOfWorkweek val=&quot;2&quot;/&gt;&lt;m_eweekdayFirstOfWeekend val=&quot;7&quot;/&gt;&lt;/CPresentation&gt;&lt;/roo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defTabSz="430213">
          <a:spcAft>
            <a:spcPts val="400"/>
          </a:spcAft>
          <a:buSzPct val="100000"/>
          <a:defRPr sz="1600" dirty="0" err="1" smtClean="0">
            <a:solidFill>
              <a:srgbClr val="000000"/>
            </a:solidFill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FEF3ECC3-917D-446F-BEF5-E72B18F60BC7}"/>
    </a:ext>
  </a:extLst>
</a:theme>
</file>

<file path=ppt/theme/theme2.xml><?xml version="1.0" encoding="utf-8"?>
<a:theme xmlns:a="http://schemas.openxmlformats.org/drawingml/2006/main" name="1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0015F941-E9FD-4CAA-AFA0-E65D8BF27FB0}"/>
    </a:ext>
  </a:extLst>
</a:theme>
</file>

<file path=ppt/theme/theme3.xml><?xml version="1.0" encoding="utf-8"?>
<a:theme xmlns:a="http://schemas.openxmlformats.org/drawingml/2006/main" name="2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DEAE102A-4C22-46DF-993C-9D680011CC54}"/>
    </a:ext>
  </a:extLst>
</a:theme>
</file>

<file path=ppt/theme/theme4.xml><?xml version="1.0" encoding="utf-8"?>
<a:theme xmlns:a="http://schemas.openxmlformats.org/drawingml/2006/main" name="3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A6D0AC9E-56AA-4570-A7ED-930DBCE09879}"/>
    </a:ext>
  </a:extLst>
</a:theme>
</file>

<file path=ppt/theme/theme5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22775</TotalTime>
  <Words>534</Words>
  <Application>Microsoft Office PowerPoint</Application>
  <PresentationFormat>On-screen Show (16:9)</PresentationFormat>
  <Paragraphs>144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Arial</vt:lpstr>
      <vt:lpstr>Futura Hv</vt:lpstr>
      <vt:lpstr>Tahoma</vt:lpstr>
      <vt:lpstr>Lucida Grande</vt:lpstr>
      <vt:lpstr>Calibri</vt:lpstr>
      <vt:lpstr>Futura Bk</vt:lpstr>
      <vt:lpstr>Courier New</vt:lpstr>
      <vt:lpstr>HP Simplified</vt:lpstr>
      <vt:lpstr>Wingdings</vt:lpstr>
      <vt:lpstr>HP_PPT_Standard_16x9</vt:lpstr>
      <vt:lpstr>1_HP_PPT_Standard_16x9</vt:lpstr>
      <vt:lpstr>2_HP_PPT_Standard_16x9</vt:lpstr>
      <vt:lpstr>3_HP_PPT_Standard_16x9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Mahtab Alam</dc:creator>
  <cp:lastModifiedBy>Mahtab Alam</cp:lastModifiedBy>
  <cp:revision>442</cp:revision>
  <cp:lastPrinted>2012-04-13T15:38:33Z</cp:lastPrinted>
  <dcterms:created xsi:type="dcterms:W3CDTF">2012-05-02T14:03:12Z</dcterms:created>
  <dcterms:modified xsi:type="dcterms:W3CDTF">2015-10-19T13:53:26Z</dcterms:modified>
</cp:coreProperties>
</file>